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3" r:id="rId2"/>
    <p:sldId id="263" r:id="rId3"/>
    <p:sldId id="264" r:id="rId4"/>
    <p:sldId id="265" r:id="rId5"/>
    <p:sldId id="274" r:id="rId6"/>
    <p:sldId id="266" r:id="rId7"/>
    <p:sldId id="267" r:id="rId8"/>
    <p:sldId id="275" r:id="rId9"/>
    <p:sldId id="276" r:id="rId10"/>
    <p:sldId id="277" r:id="rId11"/>
    <p:sldId id="278" r:id="rId12"/>
    <p:sldId id="279" r:id="rId13"/>
    <p:sldId id="280" r:id="rId14"/>
    <p:sldId id="289" r:id="rId15"/>
    <p:sldId id="290" r:id="rId16"/>
    <p:sldId id="335" r:id="rId17"/>
    <p:sldId id="336" r:id="rId18"/>
    <p:sldId id="291" r:id="rId19"/>
    <p:sldId id="292" r:id="rId20"/>
    <p:sldId id="315" r:id="rId21"/>
    <p:sldId id="316" r:id="rId22"/>
    <p:sldId id="293" r:id="rId23"/>
    <p:sldId id="317" r:id="rId24"/>
    <p:sldId id="319" r:id="rId25"/>
    <p:sldId id="318" r:id="rId26"/>
    <p:sldId id="294" r:id="rId27"/>
    <p:sldId id="295" r:id="rId28"/>
    <p:sldId id="320" r:id="rId29"/>
    <p:sldId id="304" r:id="rId30"/>
    <p:sldId id="305" r:id="rId31"/>
    <p:sldId id="306" r:id="rId32"/>
    <p:sldId id="307" r:id="rId33"/>
    <p:sldId id="296" r:id="rId34"/>
    <p:sldId id="321" r:id="rId35"/>
    <p:sldId id="297" r:id="rId36"/>
    <p:sldId id="322" r:id="rId37"/>
    <p:sldId id="298" r:id="rId38"/>
    <p:sldId id="299" r:id="rId39"/>
    <p:sldId id="300" r:id="rId40"/>
    <p:sldId id="308" r:id="rId41"/>
    <p:sldId id="310" r:id="rId42"/>
    <p:sldId id="328" r:id="rId43"/>
    <p:sldId id="329" r:id="rId44"/>
    <p:sldId id="330" r:id="rId45"/>
    <p:sldId id="331" r:id="rId46"/>
    <p:sldId id="332" r:id="rId47"/>
    <p:sldId id="313" r:id="rId48"/>
    <p:sldId id="333" r:id="rId49"/>
    <p:sldId id="334" r:id="rId50"/>
    <p:sldId id="325" r:id="rId51"/>
    <p:sldId id="323" r:id="rId52"/>
    <p:sldId id="324" r:id="rId53"/>
    <p:sldId id="326" r:id="rId54"/>
    <p:sldId id="311" r:id="rId55"/>
    <p:sldId id="312" r:id="rId56"/>
    <p:sldId id="314" r:id="rId57"/>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73" autoAdjust="0"/>
  </p:normalViewPr>
  <p:slideViewPr>
    <p:cSldViewPr>
      <p:cViewPr>
        <p:scale>
          <a:sx n="60" d="100"/>
          <a:sy n="60" d="100"/>
        </p:scale>
        <p:origin x="-158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tângulo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tângulo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ângulo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ector reto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Conector reto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Conector reto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Conector reto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Conector reto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Conector reto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tângulo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ipse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ipse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Elipse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Elipse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Elipse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ítulo 7"/>
          <p:cNvSpPr>
            <a:spLocks noGrp="1"/>
          </p:cNvSpPr>
          <p:nvPr>
            <p:ph type="ctrTitle"/>
          </p:nvPr>
        </p:nvSpPr>
        <p:spPr>
          <a:xfrm>
            <a:off x="2286000" y="3124200"/>
            <a:ext cx="6172200" cy="1894362"/>
          </a:xfrm>
        </p:spPr>
        <p:txBody>
          <a:bodyPr/>
          <a:lstStyle>
            <a:lvl1pPr>
              <a:defRPr b="1"/>
            </a:lvl1pPr>
          </a:lstStyle>
          <a:p>
            <a:r>
              <a:rPr lang="pt-BR" smtClean="0"/>
              <a:t>Clique para editar o estilo do título mestre</a:t>
            </a:r>
            <a:endParaRPr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22" name="Espaço Reservado para Data 27"/>
          <p:cNvSpPr>
            <a:spLocks noGrp="1"/>
          </p:cNvSpPr>
          <p:nvPr>
            <p:ph type="dt" sz="half" idx="10"/>
          </p:nvPr>
        </p:nvSpPr>
        <p:spPr bwMode="auto">
          <a:xfrm rot="5400000">
            <a:off x="7764463" y="1174750"/>
            <a:ext cx="2286000" cy="381000"/>
          </a:xfrm>
        </p:spPr>
        <p:txBody>
          <a:bodyPr/>
          <a:lstStyle>
            <a:lvl1pPr>
              <a:defRPr/>
            </a:lvl1pPr>
          </a:lstStyle>
          <a:p>
            <a:pPr>
              <a:defRPr/>
            </a:pPr>
            <a:endParaRPr lang="pt-BR"/>
          </a:p>
        </p:txBody>
      </p:sp>
      <p:sp>
        <p:nvSpPr>
          <p:cNvPr id="23" name="Espaço Reservado para Rodapé 16"/>
          <p:cNvSpPr>
            <a:spLocks noGrp="1"/>
          </p:cNvSpPr>
          <p:nvPr>
            <p:ph type="ftr" sz="quarter" idx="11"/>
          </p:nvPr>
        </p:nvSpPr>
        <p:spPr bwMode="auto">
          <a:xfrm rot="5400000">
            <a:off x="7077076" y="4181475"/>
            <a:ext cx="3657600" cy="384175"/>
          </a:xfrm>
        </p:spPr>
        <p:txBody>
          <a:bodyPr/>
          <a:lstStyle>
            <a:lvl1pPr>
              <a:defRPr/>
            </a:lvl1pPr>
          </a:lstStyle>
          <a:p>
            <a:pPr>
              <a:defRPr/>
            </a:pPr>
            <a:endParaRPr lang="pt-BR"/>
          </a:p>
        </p:txBody>
      </p:sp>
      <p:sp>
        <p:nvSpPr>
          <p:cNvPr id="24" name="Espaço Reservado para Número de Slide 28"/>
          <p:cNvSpPr>
            <a:spLocks noGrp="1"/>
          </p:cNvSpPr>
          <p:nvPr>
            <p:ph type="sldNum" sz="quarter" idx="12"/>
          </p:nvPr>
        </p:nvSpPr>
        <p:spPr bwMode="auto">
          <a:xfrm>
            <a:off x="1325563" y="4929188"/>
            <a:ext cx="609600" cy="517525"/>
          </a:xfrm>
        </p:spPr>
        <p:txBody>
          <a:bodyPr/>
          <a:lstStyle>
            <a:lvl1pPr>
              <a:defRPr/>
            </a:lvl1pPr>
          </a:lstStyle>
          <a:p>
            <a:pPr>
              <a:defRPr/>
            </a:pPr>
            <a:fld id="{5A9A225A-F910-4ED5-971D-E586EAF0D08D}" type="slidenum">
              <a:rPr lang="pt-BR"/>
              <a:pPr>
                <a:defRPr/>
              </a:pPr>
              <a:t>‹nº›</a:t>
            </a:fld>
            <a:endParaRPr lang="pt-BR"/>
          </a:p>
        </p:txBody>
      </p:sp>
    </p:spTree>
    <p:extLst>
      <p:ext uri="{BB962C8B-B14F-4D97-AF65-F5344CB8AC3E}">
        <p14:creationId xmlns:p14="http://schemas.microsoft.com/office/powerpoint/2010/main" val="7747920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8C33932A-EECD-46C8-A74C-EBDD4D262897}" type="slidenum">
              <a:rPr lang="pt-BR"/>
              <a:pPr>
                <a:defRPr/>
              </a:pPr>
              <a:t>‹nº›</a:t>
            </a:fld>
            <a:endParaRPr lang="pt-BR"/>
          </a:p>
        </p:txBody>
      </p:sp>
    </p:spTree>
    <p:extLst>
      <p:ext uri="{BB962C8B-B14F-4D97-AF65-F5344CB8AC3E}">
        <p14:creationId xmlns:p14="http://schemas.microsoft.com/office/powerpoint/2010/main" val="14710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29318FB7-1824-48E0-854A-7023644405C7}" type="slidenum">
              <a:rPr lang="pt-BR"/>
              <a:pPr>
                <a:defRPr/>
              </a:pPr>
              <a:t>‹nº›</a:t>
            </a:fld>
            <a:endParaRPr lang="pt-BR"/>
          </a:p>
        </p:txBody>
      </p:sp>
    </p:spTree>
    <p:extLst>
      <p:ext uri="{BB962C8B-B14F-4D97-AF65-F5344CB8AC3E}">
        <p14:creationId xmlns:p14="http://schemas.microsoft.com/office/powerpoint/2010/main" val="365215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5225"/>
            <a:ext cx="2133600" cy="476250"/>
          </a:xfrm>
        </p:spPr>
        <p:txBody>
          <a:bodyPr/>
          <a:lstStyle>
            <a:lvl1pPr>
              <a:defRPr/>
            </a:lvl1pPr>
          </a:lstStyle>
          <a:p>
            <a:pPr>
              <a:defRPr/>
            </a:pPr>
            <a:endParaRPr lang="pt-BR"/>
          </a:p>
        </p:txBody>
      </p:sp>
      <p:sp>
        <p:nvSpPr>
          <p:cNvPr id="4" name="Espaço Reservado para Rodapé 3"/>
          <p:cNvSpPr>
            <a:spLocks noGrp="1"/>
          </p:cNvSpPr>
          <p:nvPr>
            <p:ph type="ftr" sz="quarter" idx="11"/>
          </p:nvPr>
        </p:nvSpPr>
        <p:spPr>
          <a:xfrm>
            <a:off x="3124200" y="6245225"/>
            <a:ext cx="2895600" cy="476250"/>
          </a:xfrm>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6553200" y="6245225"/>
            <a:ext cx="2133600" cy="476250"/>
          </a:xfrm>
        </p:spPr>
        <p:txBody>
          <a:bodyPr/>
          <a:lstStyle>
            <a:lvl1pPr>
              <a:defRPr/>
            </a:lvl1pPr>
          </a:lstStyle>
          <a:p>
            <a:pPr>
              <a:defRPr/>
            </a:pPr>
            <a:fld id="{64DDD93F-B90E-44B0-8CAC-6EDC736B6F27}" type="slidenum">
              <a:rPr lang="pt-BR"/>
              <a:pPr>
                <a:defRPr/>
              </a:pPr>
              <a:t>‹nº›</a:t>
            </a:fld>
            <a:endParaRPr lang="pt-BR"/>
          </a:p>
        </p:txBody>
      </p:sp>
    </p:spTree>
    <p:extLst>
      <p:ext uri="{BB962C8B-B14F-4D97-AF65-F5344CB8AC3E}">
        <p14:creationId xmlns:p14="http://schemas.microsoft.com/office/powerpoint/2010/main" val="180991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Data 5"/>
          <p:cNvSpPr>
            <a:spLocks noGrp="1"/>
          </p:cNvSpPr>
          <p:nvPr>
            <p:ph type="dt" sz="half" idx="10"/>
          </p:nvPr>
        </p:nvSpPr>
        <p:spPr>
          <a:xfrm>
            <a:off x="457200" y="6245225"/>
            <a:ext cx="2133600" cy="476250"/>
          </a:xfrm>
        </p:spPr>
        <p:txBody>
          <a:bodyPr/>
          <a:lstStyle>
            <a:lvl1pPr>
              <a:defRPr/>
            </a:lvl1pPr>
          </a:lstStyle>
          <a:p>
            <a:endParaRPr lang="pt-BR"/>
          </a:p>
        </p:txBody>
      </p:sp>
      <p:sp>
        <p:nvSpPr>
          <p:cNvPr id="7" name="Espaço Reservado para Rodapé 6"/>
          <p:cNvSpPr>
            <a:spLocks noGrp="1"/>
          </p:cNvSpPr>
          <p:nvPr>
            <p:ph type="ftr" sz="quarter" idx="11"/>
          </p:nvPr>
        </p:nvSpPr>
        <p:spPr>
          <a:xfrm>
            <a:off x="3124200" y="6245225"/>
            <a:ext cx="2895600" cy="476250"/>
          </a:xfrm>
        </p:spPr>
        <p:txBody>
          <a:bodyPr/>
          <a:lstStyle>
            <a:lvl1pPr>
              <a:defRPr/>
            </a:lvl1pPr>
          </a:lstStyle>
          <a:p>
            <a:endParaRPr lang="pt-BR"/>
          </a:p>
        </p:txBody>
      </p:sp>
      <p:sp>
        <p:nvSpPr>
          <p:cNvPr id="8" name="Espaço Reservado para Número de Slide 7"/>
          <p:cNvSpPr>
            <a:spLocks noGrp="1"/>
          </p:cNvSpPr>
          <p:nvPr>
            <p:ph type="sldNum" sz="quarter" idx="12"/>
          </p:nvPr>
        </p:nvSpPr>
        <p:spPr>
          <a:xfrm>
            <a:off x="6553200" y="6245225"/>
            <a:ext cx="2133600" cy="476250"/>
          </a:xfrm>
        </p:spPr>
        <p:txBody>
          <a:bodyPr/>
          <a:lstStyle>
            <a:lvl1pPr>
              <a:defRPr/>
            </a:lvl1pPr>
          </a:lstStyle>
          <a:p>
            <a:fld id="{98303FFE-3D55-4305-966F-C051AAF9DEE0}" type="slidenum">
              <a:rPr lang="pt-BR"/>
              <a:pPr/>
              <a:t>‹nº›</a:t>
            </a:fld>
            <a:endParaRPr lang="pt-BR"/>
          </a:p>
        </p:txBody>
      </p:sp>
    </p:spTree>
    <p:extLst>
      <p:ext uri="{BB962C8B-B14F-4D97-AF65-F5344CB8AC3E}">
        <p14:creationId xmlns:p14="http://schemas.microsoft.com/office/powerpoint/2010/main" val="392895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8" name="Espaço Reservado para Conteúdo 7"/>
          <p:cNvSpPr>
            <a:spLocks noGrp="1"/>
          </p:cNvSpPr>
          <p:nvPr>
            <p:ph sz="quarter" idx="1"/>
          </p:nvPr>
        </p:nvSpPr>
        <p:spPr>
          <a:xfrm>
            <a:off x="457200" y="1600200"/>
            <a:ext cx="7467600" cy="487375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6"/>
          <p:cNvSpPr>
            <a:spLocks noGrp="1"/>
          </p:cNvSpPr>
          <p:nvPr>
            <p:ph type="dt" sz="half" idx="10"/>
          </p:nvPr>
        </p:nvSpPr>
        <p:spPr/>
        <p:txBody>
          <a:bodyPr rtlCol="0"/>
          <a:lstStyle>
            <a:lvl1pPr>
              <a:defRPr/>
            </a:lvl1pPr>
          </a:lstStyle>
          <a:p>
            <a:pPr>
              <a:defRPr/>
            </a:pPr>
            <a:endParaRPr lang="pt-BR"/>
          </a:p>
        </p:txBody>
      </p:sp>
      <p:sp>
        <p:nvSpPr>
          <p:cNvPr id="5" name="Espaço Reservado para Número de Slide 8"/>
          <p:cNvSpPr>
            <a:spLocks noGrp="1"/>
          </p:cNvSpPr>
          <p:nvPr>
            <p:ph type="sldNum" sz="quarter" idx="11"/>
          </p:nvPr>
        </p:nvSpPr>
        <p:spPr/>
        <p:txBody>
          <a:bodyPr rtlCol="0"/>
          <a:lstStyle>
            <a:lvl1pPr>
              <a:defRPr/>
            </a:lvl1pPr>
          </a:lstStyle>
          <a:p>
            <a:pPr>
              <a:defRPr/>
            </a:pPr>
            <a:fld id="{D036A7DE-44A8-4CCD-A406-B84F69B2692A}" type="slidenum">
              <a:rPr lang="pt-BR"/>
              <a:pPr>
                <a:defRPr/>
              </a:pPr>
              <a:t>‹nº›</a:t>
            </a:fld>
            <a:endParaRPr lang="pt-BR"/>
          </a:p>
        </p:txBody>
      </p:sp>
      <p:sp>
        <p:nvSpPr>
          <p:cNvPr id="6" name="Espaço Reservado para Rodapé 9"/>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213478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4" name="Retângulo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tângulo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tângulo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tângulo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Conector reto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Conector reto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Conector reto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Conector reto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Conector reto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tângulo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Elipse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Elipse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Elipse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Elipse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Elipse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Conector reto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20" name="Espaço Reservado para Data 3"/>
          <p:cNvSpPr>
            <a:spLocks noGrp="1"/>
          </p:cNvSpPr>
          <p:nvPr>
            <p:ph type="dt" sz="half" idx="10"/>
          </p:nvPr>
        </p:nvSpPr>
        <p:spPr bwMode="auto">
          <a:xfrm rot="5400000">
            <a:off x="7762875" y="1169988"/>
            <a:ext cx="2286000" cy="381000"/>
          </a:xfrm>
        </p:spPr>
        <p:txBody>
          <a:bodyPr/>
          <a:lstStyle>
            <a:lvl1pPr>
              <a:defRPr/>
            </a:lvl1pPr>
          </a:lstStyle>
          <a:p>
            <a:pPr>
              <a:defRPr/>
            </a:pPr>
            <a:endParaRPr lang="pt-BR"/>
          </a:p>
        </p:txBody>
      </p:sp>
      <p:sp>
        <p:nvSpPr>
          <p:cNvPr id="21" name="Espaço Reservado para Rodapé 4"/>
          <p:cNvSpPr>
            <a:spLocks noGrp="1"/>
          </p:cNvSpPr>
          <p:nvPr>
            <p:ph type="ftr" sz="quarter" idx="11"/>
          </p:nvPr>
        </p:nvSpPr>
        <p:spPr bwMode="auto">
          <a:xfrm rot="5400000">
            <a:off x="7077076" y="4178300"/>
            <a:ext cx="3657600" cy="384175"/>
          </a:xfrm>
        </p:spPr>
        <p:txBody>
          <a:bodyPr/>
          <a:lstStyle>
            <a:lvl1pPr>
              <a:defRPr/>
            </a:lvl1pPr>
          </a:lstStyle>
          <a:p>
            <a:pPr>
              <a:defRPr/>
            </a:pPr>
            <a:endParaRPr lang="pt-BR"/>
          </a:p>
        </p:txBody>
      </p:sp>
      <p:sp>
        <p:nvSpPr>
          <p:cNvPr id="22" name="Espaço Reservado para Número de Slide 5"/>
          <p:cNvSpPr>
            <a:spLocks noGrp="1"/>
          </p:cNvSpPr>
          <p:nvPr>
            <p:ph type="sldNum" sz="quarter" idx="12"/>
          </p:nvPr>
        </p:nvSpPr>
        <p:spPr bwMode="auto">
          <a:xfrm>
            <a:off x="1339850" y="4929188"/>
            <a:ext cx="609600" cy="517525"/>
          </a:xfrm>
        </p:spPr>
        <p:txBody>
          <a:bodyPr/>
          <a:lstStyle>
            <a:lvl1pPr>
              <a:defRPr/>
            </a:lvl1pPr>
          </a:lstStyle>
          <a:p>
            <a:pPr>
              <a:defRPr/>
            </a:pPr>
            <a:fld id="{D4A8A472-C670-4BEF-B827-E5CE35757D3B}" type="slidenum">
              <a:rPr lang="pt-BR"/>
              <a:pPr>
                <a:defRPr/>
              </a:pPr>
              <a:t>‹nº›</a:t>
            </a:fld>
            <a:endParaRPr lang="pt-BR"/>
          </a:p>
        </p:txBody>
      </p:sp>
    </p:spTree>
    <p:extLst>
      <p:ext uri="{BB962C8B-B14F-4D97-AF65-F5344CB8AC3E}">
        <p14:creationId xmlns:p14="http://schemas.microsoft.com/office/powerpoint/2010/main" val="8618972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9" name="Espaço Reservado para Conteúdo 8"/>
          <p:cNvSpPr>
            <a:spLocks noGrp="1"/>
          </p:cNvSpPr>
          <p:nvPr>
            <p:ph sz="quarter" idx="1"/>
          </p:nvPr>
        </p:nvSpPr>
        <p:spPr>
          <a:xfrm>
            <a:off x="457200" y="1600200"/>
            <a:ext cx="36576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Espaço Reservado para Conteúdo 10"/>
          <p:cNvSpPr>
            <a:spLocks noGrp="1"/>
          </p:cNvSpPr>
          <p:nvPr>
            <p:ph sz="quarter" idx="2"/>
          </p:nvPr>
        </p:nvSpPr>
        <p:spPr>
          <a:xfrm>
            <a:off x="4270248" y="1600200"/>
            <a:ext cx="36576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endParaRPr lang="pt-BR"/>
          </a:p>
        </p:txBody>
      </p:sp>
      <p:sp>
        <p:nvSpPr>
          <p:cNvPr id="6" name="Espaço Reservado para Rodapé 2"/>
          <p:cNvSpPr>
            <a:spLocks noGrp="1"/>
          </p:cNvSpPr>
          <p:nvPr>
            <p:ph type="ftr" sz="quarter" idx="11"/>
          </p:nvPr>
        </p:nvSpPr>
        <p:spPr/>
        <p:txBody>
          <a:bodyPr/>
          <a:lstStyle>
            <a:lvl1pPr>
              <a:defRPr/>
            </a:lvl1pPr>
          </a:lstStyle>
          <a:p>
            <a:pPr>
              <a:defRPr/>
            </a:pPr>
            <a:endParaRPr lang="pt-BR"/>
          </a:p>
        </p:txBody>
      </p:sp>
      <p:sp>
        <p:nvSpPr>
          <p:cNvPr id="7" name="Espaço Reservado para Número de Slide 22"/>
          <p:cNvSpPr>
            <a:spLocks noGrp="1"/>
          </p:cNvSpPr>
          <p:nvPr>
            <p:ph type="sldNum" sz="quarter" idx="12"/>
          </p:nvPr>
        </p:nvSpPr>
        <p:spPr/>
        <p:txBody>
          <a:bodyPr/>
          <a:lstStyle>
            <a:lvl1pPr>
              <a:defRPr/>
            </a:lvl1pPr>
          </a:lstStyle>
          <a:p>
            <a:pPr>
              <a:defRPr/>
            </a:pPr>
            <a:fld id="{44701693-50D6-40E5-A94A-D262BF560DFF}" type="slidenum">
              <a:rPr lang="pt-BR"/>
              <a:pPr>
                <a:defRPr/>
              </a:pPr>
              <a:t>‹nº›</a:t>
            </a:fld>
            <a:endParaRPr lang="pt-BR"/>
          </a:p>
        </p:txBody>
      </p:sp>
    </p:spTree>
    <p:extLst>
      <p:ext uri="{BB962C8B-B14F-4D97-AF65-F5344CB8AC3E}">
        <p14:creationId xmlns:p14="http://schemas.microsoft.com/office/powerpoint/2010/main" val="378437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lstStyle>
            <a:lvl1pPr>
              <a:defRPr/>
            </a:lvl1pPr>
          </a:lstStyle>
          <a:p>
            <a:r>
              <a:rPr lang="pt-BR" smtClean="0"/>
              <a:t>Clique para editar o estilo do título mestre</a:t>
            </a:r>
            <a:endParaRPr lang="en-US"/>
          </a:p>
        </p:txBody>
      </p:sp>
      <p:sp>
        <p:nvSpPr>
          <p:cNvPr id="11" name="Espaço Reservado para Conteúdo 10"/>
          <p:cNvSpPr>
            <a:spLocks noGrp="1"/>
          </p:cNvSpPr>
          <p:nvPr>
            <p:ph sz="quarter" idx="2"/>
          </p:nvPr>
        </p:nvSpPr>
        <p:spPr>
          <a:xfrm>
            <a:off x="457200" y="2362200"/>
            <a:ext cx="3657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quarter" idx="4"/>
          </p:nvPr>
        </p:nvSpPr>
        <p:spPr>
          <a:xfrm>
            <a:off x="4371975" y="2362200"/>
            <a:ext cx="3657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pt-BR" smtClean="0"/>
              <a:t>Clique para editar os estilos do texto mestre</a:t>
            </a:r>
          </a:p>
        </p:txBody>
      </p:sp>
      <p:sp>
        <p:nvSpPr>
          <p:cNvPr id="7" name="Espaço Reservado para Data 13"/>
          <p:cNvSpPr>
            <a:spLocks noGrp="1"/>
          </p:cNvSpPr>
          <p:nvPr>
            <p:ph type="dt" sz="half" idx="10"/>
          </p:nvPr>
        </p:nvSpPr>
        <p:spPr/>
        <p:txBody>
          <a:bodyPr/>
          <a:lstStyle>
            <a:lvl1pPr>
              <a:defRPr/>
            </a:lvl1pPr>
          </a:lstStyle>
          <a:p>
            <a:pPr>
              <a:defRPr/>
            </a:pPr>
            <a:endParaRPr lang="pt-BR"/>
          </a:p>
        </p:txBody>
      </p:sp>
      <p:sp>
        <p:nvSpPr>
          <p:cNvPr id="8" name="Espaço Reservado para Rodapé 2"/>
          <p:cNvSpPr>
            <a:spLocks noGrp="1"/>
          </p:cNvSpPr>
          <p:nvPr>
            <p:ph type="ftr" sz="quarter" idx="11"/>
          </p:nvPr>
        </p:nvSpPr>
        <p:spPr/>
        <p:txBody>
          <a:bodyPr/>
          <a:lstStyle>
            <a:lvl1pPr>
              <a:defRPr/>
            </a:lvl1pPr>
          </a:lstStyle>
          <a:p>
            <a:pPr>
              <a:defRPr/>
            </a:pPr>
            <a:endParaRPr lang="pt-BR"/>
          </a:p>
        </p:txBody>
      </p:sp>
      <p:sp>
        <p:nvSpPr>
          <p:cNvPr id="9" name="Espaço Reservado para Número de Slide 22"/>
          <p:cNvSpPr>
            <a:spLocks noGrp="1"/>
          </p:cNvSpPr>
          <p:nvPr>
            <p:ph type="sldNum" sz="quarter" idx="12"/>
          </p:nvPr>
        </p:nvSpPr>
        <p:spPr/>
        <p:txBody>
          <a:bodyPr/>
          <a:lstStyle>
            <a:lvl1pPr>
              <a:defRPr/>
            </a:lvl1pPr>
          </a:lstStyle>
          <a:p>
            <a:pPr>
              <a:defRPr/>
            </a:pPr>
            <a:fld id="{A21808CD-A8F1-4D57-92E8-A175ACB8C9AD}" type="slidenum">
              <a:rPr lang="pt-BR"/>
              <a:pPr>
                <a:defRPr/>
              </a:pPr>
              <a:t>‹nº›</a:t>
            </a:fld>
            <a:endParaRPr lang="pt-BR"/>
          </a:p>
        </p:txBody>
      </p:sp>
    </p:spTree>
    <p:extLst>
      <p:ext uri="{BB962C8B-B14F-4D97-AF65-F5344CB8AC3E}">
        <p14:creationId xmlns:p14="http://schemas.microsoft.com/office/powerpoint/2010/main" val="82447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5"/>
          <p:cNvSpPr>
            <a:spLocks noGrp="1"/>
          </p:cNvSpPr>
          <p:nvPr>
            <p:ph type="dt" sz="half" idx="10"/>
          </p:nvPr>
        </p:nvSpPr>
        <p:spPr/>
        <p:txBody>
          <a:bodyPr rtlCol="0"/>
          <a:lstStyle>
            <a:lvl1pPr>
              <a:defRPr/>
            </a:lvl1pPr>
          </a:lstStyle>
          <a:p>
            <a:pPr>
              <a:defRPr/>
            </a:pPr>
            <a:endParaRPr lang="pt-BR"/>
          </a:p>
        </p:txBody>
      </p:sp>
      <p:sp>
        <p:nvSpPr>
          <p:cNvPr id="4" name="Espaço Reservado para Número de Slide 6"/>
          <p:cNvSpPr>
            <a:spLocks noGrp="1"/>
          </p:cNvSpPr>
          <p:nvPr>
            <p:ph type="sldNum" sz="quarter" idx="11"/>
          </p:nvPr>
        </p:nvSpPr>
        <p:spPr/>
        <p:txBody>
          <a:bodyPr rtlCol="0"/>
          <a:lstStyle>
            <a:lvl1pPr>
              <a:defRPr/>
            </a:lvl1pPr>
          </a:lstStyle>
          <a:p>
            <a:pPr>
              <a:defRPr/>
            </a:pPr>
            <a:fld id="{6A694322-B275-472C-8541-375A1933B26C}" type="slidenum">
              <a:rPr lang="pt-BR"/>
              <a:pPr>
                <a:defRPr/>
              </a:pPr>
              <a:t>‹nº›</a:t>
            </a:fld>
            <a:endParaRPr lang="pt-BR"/>
          </a:p>
        </p:txBody>
      </p:sp>
      <p:sp>
        <p:nvSpPr>
          <p:cNvPr id="5" name="Espaço Reservado para Rodapé 7"/>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258639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3"/>
          <p:cNvSpPr>
            <a:spLocks noGrp="1"/>
          </p:cNvSpPr>
          <p:nvPr>
            <p:ph type="dt" sz="half" idx="10"/>
          </p:nvPr>
        </p:nvSpPr>
        <p:spPr/>
        <p:txBody>
          <a:bodyPr/>
          <a:lstStyle>
            <a:lvl1pPr>
              <a:defRPr/>
            </a:lvl1pPr>
          </a:lstStyle>
          <a:p>
            <a:pPr>
              <a:defRPr/>
            </a:pPr>
            <a:endParaRPr lang="pt-BR"/>
          </a:p>
        </p:txBody>
      </p:sp>
      <p:sp>
        <p:nvSpPr>
          <p:cNvPr id="3" name="Espaço Reservado para Rodapé 2"/>
          <p:cNvSpPr>
            <a:spLocks noGrp="1"/>
          </p:cNvSpPr>
          <p:nvPr>
            <p:ph type="ftr" sz="quarter" idx="11"/>
          </p:nvPr>
        </p:nvSpPr>
        <p:spPr/>
        <p:txBody>
          <a:bodyPr/>
          <a:lstStyle>
            <a:lvl1pPr>
              <a:defRPr/>
            </a:lvl1pPr>
          </a:lstStyle>
          <a:p>
            <a:pPr>
              <a:defRPr/>
            </a:pPr>
            <a:endParaRPr lang="pt-BR"/>
          </a:p>
        </p:txBody>
      </p:sp>
      <p:sp>
        <p:nvSpPr>
          <p:cNvPr id="4" name="Espaço Reservado para Número de Slide 22"/>
          <p:cNvSpPr>
            <a:spLocks noGrp="1"/>
          </p:cNvSpPr>
          <p:nvPr>
            <p:ph type="sldNum" sz="quarter" idx="12"/>
          </p:nvPr>
        </p:nvSpPr>
        <p:spPr/>
        <p:txBody>
          <a:bodyPr/>
          <a:lstStyle>
            <a:lvl1pPr>
              <a:defRPr/>
            </a:lvl1pPr>
          </a:lstStyle>
          <a:p>
            <a:pPr>
              <a:defRPr/>
            </a:pPr>
            <a:fld id="{71F99459-C3AC-4E97-909E-638F0AA6AFEA}" type="slidenum">
              <a:rPr lang="pt-BR"/>
              <a:pPr>
                <a:defRPr/>
              </a:pPr>
              <a:t>‹nº›</a:t>
            </a:fld>
            <a:endParaRPr lang="pt-BR"/>
          </a:p>
        </p:txBody>
      </p:sp>
    </p:spTree>
    <p:extLst>
      <p:ext uri="{BB962C8B-B14F-4D97-AF65-F5344CB8AC3E}">
        <p14:creationId xmlns:p14="http://schemas.microsoft.com/office/powerpoint/2010/main" val="187501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Conector reto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Conector reto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 name="Conector reto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 name="Retângulo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Conector reto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 name="Elipse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ítulo 1"/>
          <p:cNvSpPr>
            <a:spLocks noGrp="1"/>
          </p:cNvSpPr>
          <p:nvPr>
            <p:ph type="title"/>
          </p:nvPr>
        </p:nvSpPr>
        <p:spPr>
          <a:xfrm rot="5400000">
            <a:off x="3371850" y="3200400"/>
            <a:ext cx="6309360" cy="457200"/>
          </a:xfrm>
        </p:spPr>
        <p:txBody>
          <a:bodyPr/>
          <a:lstStyle>
            <a:lvl1pPr algn="l">
              <a:buNone/>
              <a:defRPr sz="2000" b="1" cap="small" baseline="0"/>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8" name="Espaço Reservado para Conteúdo 17"/>
          <p:cNvSpPr>
            <a:spLocks noGrp="1"/>
          </p:cNvSpPr>
          <p:nvPr>
            <p:ph sz="quarter" idx="1"/>
          </p:nvPr>
        </p:nvSpPr>
        <p:spPr>
          <a:xfrm>
            <a:off x="304800" y="274320"/>
            <a:ext cx="5638800" cy="632764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2" name="Espaço Reservado para Data 20"/>
          <p:cNvSpPr>
            <a:spLocks noGrp="1"/>
          </p:cNvSpPr>
          <p:nvPr>
            <p:ph type="dt" sz="half" idx="10"/>
          </p:nvPr>
        </p:nvSpPr>
        <p:spPr/>
        <p:txBody>
          <a:bodyPr rtlCol="0"/>
          <a:lstStyle>
            <a:lvl1pPr>
              <a:defRPr/>
            </a:lvl1pPr>
          </a:lstStyle>
          <a:p>
            <a:pPr>
              <a:defRPr/>
            </a:pPr>
            <a:endParaRPr lang="pt-BR"/>
          </a:p>
        </p:txBody>
      </p:sp>
      <p:sp>
        <p:nvSpPr>
          <p:cNvPr id="13" name="Espaço Reservado para Número de Slide 21"/>
          <p:cNvSpPr>
            <a:spLocks noGrp="1"/>
          </p:cNvSpPr>
          <p:nvPr>
            <p:ph type="sldNum" sz="quarter" idx="11"/>
          </p:nvPr>
        </p:nvSpPr>
        <p:spPr/>
        <p:txBody>
          <a:bodyPr rtlCol="0"/>
          <a:lstStyle>
            <a:lvl1pPr>
              <a:defRPr/>
            </a:lvl1pPr>
          </a:lstStyle>
          <a:p>
            <a:pPr>
              <a:defRPr/>
            </a:pPr>
            <a:fld id="{868E2CAC-2BEA-40BD-95BE-CE17AE3027FF}" type="slidenum">
              <a:rPr lang="pt-BR"/>
              <a:pPr>
                <a:defRPr/>
              </a:pPr>
              <a:t>‹nº›</a:t>
            </a:fld>
            <a:endParaRPr lang="pt-BR"/>
          </a:p>
        </p:txBody>
      </p:sp>
      <p:sp>
        <p:nvSpPr>
          <p:cNvPr id="14" name="Espaço Reservado para Rodapé 22"/>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748500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Elipse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Conector reto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 name="Retângulo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Conector reto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 name="Conector reto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Conector reto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 name="Título 1"/>
          <p:cNvSpPr>
            <a:spLocks noGrp="1"/>
          </p:cNvSpPr>
          <p:nvPr>
            <p:ph type="title"/>
          </p:nvPr>
        </p:nvSpPr>
        <p:spPr>
          <a:xfrm rot="5400000">
            <a:off x="3350133" y="3200400"/>
            <a:ext cx="6309360" cy="457200"/>
          </a:xfrm>
        </p:spPr>
        <p:txBody>
          <a:bodyPr/>
          <a:lstStyle>
            <a:lvl1pPr algn="l">
              <a:buNone/>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12" name="Espaço Reservado para Data 16"/>
          <p:cNvSpPr>
            <a:spLocks noGrp="1"/>
          </p:cNvSpPr>
          <p:nvPr>
            <p:ph type="dt" sz="half" idx="10"/>
          </p:nvPr>
        </p:nvSpPr>
        <p:spPr/>
        <p:txBody>
          <a:bodyPr rtlCol="0"/>
          <a:lstStyle>
            <a:lvl1pPr>
              <a:defRPr/>
            </a:lvl1pPr>
          </a:lstStyle>
          <a:p>
            <a:pPr>
              <a:defRPr/>
            </a:pPr>
            <a:endParaRPr lang="pt-BR"/>
          </a:p>
        </p:txBody>
      </p:sp>
      <p:sp>
        <p:nvSpPr>
          <p:cNvPr id="13" name="Espaço Reservado para Número de Slide 17"/>
          <p:cNvSpPr>
            <a:spLocks noGrp="1"/>
          </p:cNvSpPr>
          <p:nvPr>
            <p:ph type="sldNum" sz="quarter" idx="11"/>
          </p:nvPr>
        </p:nvSpPr>
        <p:spPr/>
        <p:txBody>
          <a:bodyPr rtlCol="0"/>
          <a:lstStyle>
            <a:lvl1pPr>
              <a:defRPr/>
            </a:lvl1pPr>
          </a:lstStyle>
          <a:p>
            <a:pPr>
              <a:defRPr/>
            </a:pPr>
            <a:fld id="{8C43234C-56A0-4D2B-826C-57C9FC7ADAE7}" type="slidenum">
              <a:rPr lang="pt-BR"/>
              <a:pPr>
                <a:defRPr/>
              </a:pPr>
              <a:t>‹nº›</a:t>
            </a:fld>
            <a:endParaRPr lang="pt-BR"/>
          </a:p>
        </p:txBody>
      </p:sp>
      <p:sp>
        <p:nvSpPr>
          <p:cNvPr id="14" name="Espaço Reservado para Rodapé 20"/>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92928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lang="pt-BR" smtClean="0"/>
              <a:t>Clique para editar o estilo do título mestre</a:t>
            </a:r>
            <a:endParaRPr lang="en-US"/>
          </a:p>
        </p:txBody>
      </p:sp>
      <p:sp>
        <p:nvSpPr>
          <p:cNvPr id="1028" name="Espaço Reservado para Texto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4" name="Espaço Reservado para Data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pt-BR"/>
          </a:p>
        </p:txBody>
      </p:sp>
      <p:sp>
        <p:nvSpPr>
          <p:cNvPr id="3" name="Espaço Reservado para Rodapé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Conector reto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Conector reto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 name="E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Espaço Reservado para Número de Slide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C0FC85E9-4420-4662-9711-D241D47F127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44" r:id="rId4"/>
    <p:sldLayoutId id="2147483845" r:id="rId5"/>
    <p:sldLayoutId id="2147483852" r:id="rId6"/>
    <p:sldLayoutId id="2147483846" r:id="rId7"/>
    <p:sldLayoutId id="2147483853" r:id="rId8"/>
    <p:sldLayoutId id="2147483854" r:id="rId9"/>
    <p:sldLayoutId id="2147483847" r:id="rId10"/>
    <p:sldLayoutId id="2147483848" r:id="rId11"/>
    <p:sldLayoutId id="2147483855" r:id="rId12"/>
    <p:sldLayoutId id="2147483856"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hyperlink" Target="http://pt.wikipedia.org/wiki/Permissividade_el%C3%A9trica" TargetMode="External"/><Relationship Id="rId3" Type="http://schemas.openxmlformats.org/officeDocument/2006/relationships/oleObject" Target="../embeddings/oleObject3.bin"/><Relationship Id="rId7" Type="http://schemas.openxmlformats.org/officeDocument/2006/relationships/hyperlink" Target="http://pt.wikipedia.org/wiki/Constante_el%C3%A9trica"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36.w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39.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html.rincondelvago.com/files/0/1/3/000150135.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4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45.png"/><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55.png"/><Relationship Id="rId5" Type="http://schemas.openxmlformats.org/officeDocument/2006/relationships/oleObject" Target="../embeddings/oleObject18.bin"/><Relationship Id="rId10" Type="http://schemas.openxmlformats.org/officeDocument/2006/relationships/image" Target="../media/image58.wmf"/><Relationship Id="rId4" Type="http://schemas.openxmlformats.org/officeDocument/2006/relationships/image" Target="../media/image54.png"/><Relationship Id="rId9" Type="http://schemas.openxmlformats.org/officeDocument/2006/relationships/image" Target="../media/image5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60.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61.png"/><Relationship Id="rId4" Type="http://schemas.openxmlformats.org/officeDocument/2006/relationships/image" Target="../media/image59.w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6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63.wmf"/></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pt.wikipedia.org/wiki/Volt" TargetMode="External"/><Relationship Id="rId2" Type="http://schemas.openxmlformats.org/officeDocument/2006/relationships/hyperlink" Target="http://pt.wikipedia.org/wiki/Coulomb" TargetMode="External"/><Relationship Id="rId1" Type="http://schemas.openxmlformats.org/officeDocument/2006/relationships/slideLayout" Target="../slideLayouts/slideLayout12.xml"/><Relationship Id="rId4" Type="http://schemas.openxmlformats.org/officeDocument/2006/relationships/hyperlink" Target="http://pt.wikipedia.org/wiki/Farad"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br/imgres?imgurl=http://www.fisica.ufc.br/pessoais/apinheiro/eltrosc.jpg&amp;imgrefurl=http://www.fisica.ufc.br/pessoais/apinheiro/kits.htm&amp;h=456&amp;w=324&amp;sz=59&amp;tbnid=HZWaw2KvjpsJ:&amp;tbnh=123&amp;tbnw=88&amp;start=5&amp;prev=/images?q=eletrosc%C3%B3pio&amp;hl=pt-BR&amp;lr=&amp;sa=G"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2228671"/>
            <a:ext cx="8501122" cy="1200329"/>
          </a:xfrm>
          <a:prstGeom prst="rect">
            <a:avLst/>
          </a:prstGeom>
          <a:noFill/>
        </p:spPr>
        <p:txBody>
          <a:bodyPr>
            <a:spAutoFit/>
          </a:bodyPr>
          <a:lstStyle/>
          <a:p>
            <a:pPr algn="ctr">
              <a:defRPr/>
            </a:pPr>
            <a:r>
              <a:rPr lang="pt-BR" sz="7200" b="1" kern="1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reflection blurRad="6350" stA="60000" endA="900" endPos="58000" dir="5400000" sy="-100000" algn="bl" rotWithShape="0"/>
                </a:effectLst>
                <a:latin typeface="Book Antiqua" pitchFamily="18" charset="0"/>
              </a:rPr>
              <a:t>ELETROSTÁTICA</a:t>
            </a:r>
            <a:endParaRPr lang="pt-BR" sz="72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reflection blurRad="6350" stA="60000" endA="900" endPos="58000" dir="5400000" sy="-100000" algn="bl" rotWithShape="0"/>
              </a:effectLst>
              <a:latin typeface="Book Antiqua" pitchFamily="18" charset="0"/>
            </a:endParaRPr>
          </a:p>
        </p:txBody>
      </p:sp>
      <p:sp>
        <p:nvSpPr>
          <p:cNvPr id="5" name="Rectangle 3"/>
          <p:cNvSpPr txBox="1">
            <a:spLocks noChangeArrowheads="1"/>
          </p:cNvSpPr>
          <p:nvPr/>
        </p:nvSpPr>
        <p:spPr bwMode="auto">
          <a:xfrm>
            <a:off x="287338" y="3821113"/>
            <a:ext cx="8748712" cy="836612"/>
          </a:xfrm>
          <a:prstGeom prst="rect">
            <a:avLst/>
          </a:prstGeom>
          <a:noFill/>
          <a:ln w="9525">
            <a:noFill/>
            <a:miter lim="800000"/>
            <a:headEnd/>
            <a:tailEnd/>
          </a:ln>
        </p:spPr>
        <p:txBody>
          <a:bodyPr anchor="ct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0" hangingPunct="0">
              <a:lnSpc>
                <a:spcPct val="90000"/>
              </a:lnSpc>
              <a:spcBef>
                <a:spcPct val="20000"/>
              </a:spcBef>
              <a:buClr>
                <a:schemeClr val="tx1"/>
              </a:buClr>
              <a:buSzPct val="75000"/>
              <a:buFont typeface="Wingdings" pitchFamily="2" charset="2"/>
              <a:buNone/>
              <a:defRPr/>
            </a:pPr>
            <a:r>
              <a:rPr lang="pt-BR" sz="2800" kern="0" dirty="0">
                <a:solidFill>
                  <a:schemeClr val="tx2"/>
                </a:solidFill>
                <a:latin typeface="+mn-lt"/>
              </a:rPr>
              <a:t>Prof. Esp. Antonio Eduardo Alexandria de Barros                 </a:t>
            </a:r>
          </a:p>
          <a:p>
            <a:pPr algn="just" eaLnBrk="0" hangingPunct="0">
              <a:lnSpc>
                <a:spcPct val="90000"/>
              </a:lnSpc>
              <a:spcBef>
                <a:spcPct val="20000"/>
              </a:spcBef>
              <a:buClr>
                <a:schemeClr val="tx1"/>
              </a:buClr>
              <a:buSzPct val="75000"/>
              <a:buFont typeface="Wingdings" pitchFamily="2" charset="2"/>
              <a:buNone/>
              <a:defRPr/>
            </a:pPr>
            <a:r>
              <a:rPr lang="pt-BR" sz="2800" kern="0" dirty="0">
                <a:solidFill>
                  <a:schemeClr val="tx2"/>
                </a:solidFill>
                <a:latin typeface="+mn-lt"/>
              </a:rPr>
              <a:t>                        </a:t>
            </a:r>
          </a:p>
        </p:txBody>
      </p:sp>
      <p:sp>
        <p:nvSpPr>
          <p:cNvPr id="6" name="Rectangle 3"/>
          <p:cNvSpPr txBox="1">
            <a:spLocks noChangeArrowheads="1"/>
          </p:cNvSpPr>
          <p:nvPr/>
        </p:nvSpPr>
        <p:spPr bwMode="auto">
          <a:xfrm>
            <a:off x="144463" y="6326188"/>
            <a:ext cx="8829675" cy="631825"/>
          </a:xfrm>
          <a:prstGeom prst="rect">
            <a:avLst/>
          </a:prstGeom>
          <a:noFill/>
          <a:ln w="9525">
            <a:noFill/>
            <a:miter lim="800000"/>
            <a:headEnd/>
            <a:tailEnd/>
          </a:ln>
        </p:spPr>
        <p:txBody>
          <a:bodyPr anchor="ct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nSpc>
                <a:spcPct val="90000"/>
              </a:lnSpc>
              <a:spcBef>
                <a:spcPct val="20000"/>
              </a:spcBef>
              <a:defRPr/>
            </a:pPr>
            <a:r>
              <a:rPr lang="pt-BR" sz="3200" kern="0" dirty="0">
                <a:latin typeface="+mn-lt"/>
              </a:rPr>
              <a:t>Araguaína - </a:t>
            </a:r>
            <a:r>
              <a:rPr lang="pt-BR" sz="3200" kern="0" dirty="0" smtClean="0">
                <a:latin typeface="+mn-lt"/>
              </a:rPr>
              <a:t>2012                </a:t>
            </a:r>
            <a:endParaRPr lang="pt-BR" sz="3200" kern="0" dirty="0">
              <a:latin typeface="+mn-lt"/>
            </a:endParaRPr>
          </a:p>
          <a:p>
            <a:pPr>
              <a:lnSpc>
                <a:spcPct val="90000"/>
              </a:lnSpc>
              <a:spcBef>
                <a:spcPct val="20000"/>
              </a:spcBef>
              <a:defRPr/>
            </a:pPr>
            <a:r>
              <a:rPr lang="pt-BR" sz="3200" kern="0" dirty="0">
                <a:latin typeface="+mn-lt"/>
              </a:rPr>
              <a:t>                        </a:t>
            </a:r>
          </a:p>
        </p:txBody>
      </p:sp>
      <p:pic>
        <p:nvPicPr>
          <p:cNvPr id="92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28588"/>
            <a:ext cx="32766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4221163"/>
            <a:ext cx="25654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291457"/>
            <a:ext cx="5148262" cy="84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14" y="197159"/>
            <a:ext cx="133032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50" y="0"/>
            <a:ext cx="8358188" cy="6429375"/>
          </a:xfrm>
        </p:spPr>
        <p:txBody>
          <a:bodyPr>
            <a:noAutofit/>
          </a:bodyPr>
          <a:lstStyle/>
          <a:p>
            <a:pPr>
              <a:defRPr/>
            </a:pPr>
            <a:r>
              <a:rPr lang="pt-BR" sz="2000" b="1" dirty="0" smtClean="0">
                <a:latin typeface="Arial" pitchFamily="34" charset="0"/>
                <a:cs typeface="Arial" pitchFamily="34" charset="0"/>
              </a:rPr>
              <a:t>6</a:t>
            </a:r>
            <a:r>
              <a:rPr lang="pt-BR" sz="2000" dirty="0" smtClean="0">
                <a:latin typeface="Arial" pitchFamily="34" charset="0"/>
                <a:cs typeface="Arial" pitchFamily="34" charset="0"/>
              </a:rPr>
              <a:t> - Um canudinho de plástico, ao ser atritado com cabelo seco, adquire uma carga igual a – 32 </a:t>
            </a:r>
            <a:r>
              <a:rPr lang="pt-BR" sz="2000" dirty="0" smtClean="0">
                <a:latin typeface="Arial" pitchFamily="34" charset="0"/>
                <a:cs typeface="Arial" pitchFamily="34" charset="0"/>
                <a:sym typeface="Symbol"/>
              </a:rPr>
              <a:t></a:t>
            </a:r>
            <a:r>
              <a:rPr lang="pt-BR" sz="2000" dirty="0" smtClean="0">
                <a:latin typeface="Arial" pitchFamily="34" charset="0"/>
                <a:cs typeface="Arial" pitchFamily="34" charset="0"/>
              </a:rPr>
              <a:t>C. Afirma-se:</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I – Ele tem 200 000 000 000 000 elétrons em excesso;</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II – O cabelo ficou eletrizado com carga contrária;</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III – O canudinho pode atrair uma esfera de isopor neutra;</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IV – O canudinho “cola” na parede devido à atração entre um corpo neutro e outro carregado, até se descarregar e cair.</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Está(</a:t>
            </a:r>
            <a:r>
              <a:rPr lang="pt-BR" sz="2000" dirty="0" err="1" smtClean="0">
                <a:latin typeface="Arial" pitchFamily="34" charset="0"/>
                <a:cs typeface="Arial" pitchFamily="34" charset="0"/>
              </a:rPr>
              <a:t>ão</a:t>
            </a:r>
            <a:r>
              <a:rPr lang="pt-BR" sz="2000" dirty="0" smtClean="0">
                <a:latin typeface="Arial" pitchFamily="34" charset="0"/>
                <a:cs typeface="Arial" pitchFamily="34" charset="0"/>
              </a:rPr>
              <a:t>) correta(s):</a:t>
            </a:r>
            <a:br>
              <a:rPr lang="pt-BR" sz="2000" dirty="0" smtClean="0">
                <a:latin typeface="Arial" pitchFamily="34" charset="0"/>
                <a:cs typeface="Arial" pitchFamily="34" charset="0"/>
              </a:rPr>
            </a:br>
            <a:r>
              <a:rPr lang="pt-BR" sz="2000" dirty="0" smtClean="0">
                <a:latin typeface="Arial" pitchFamily="34" charset="0"/>
                <a:cs typeface="Arial" pitchFamily="34" charset="0"/>
              </a:rPr>
              <a:t>a) apenas I, III e IV</a:t>
            </a:r>
            <a:br>
              <a:rPr lang="pt-BR" sz="2000" dirty="0" smtClean="0">
                <a:latin typeface="Arial" pitchFamily="34" charset="0"/>
                <a:cs typeface="Arial" pitchFamily="34" charset="0"/>
              </a:rPr>
            </a:br>
            <a:r>
              <a:rPr lang="pt-BR" sz="2000" dirty="0" smtClean="0">
                <a:latin typeface="Arial" pitchFamily="34" charset="0"/>
                <a:cs typeface="Arial" pitchFamily="34" charset="0"/>
              </a:rPr>
              <a:t>b) apenas I	 </a:t>
            </a:r>
            <a:br>
              <a:rPr lang="pt-BR" sz="2000" dirty="0" smtClean="0">
                <a:latin typeface="Arial" pitchFamily="34" charset="0"/>
                <a:cs typeface="Arial" pitchFamily="34" charset="0"/>
              </a:rPr>
            </a:br>
            <a:r>
              <a:rPr lang="pt-BR" sz="2000" dirty="0" smtClean="0">
                <a:latin typeface="Arial" pitchFamily="34" charset="0"/>
                <a:cs typeface="Arial" pitchFamily="34" charset="0"/>
              </a:rPr>
              <a:t>c) apenas III e IV	</a:t>
            </a:r>
            <a:br>
              <a:rPr lang="pt-BR" sz="2000" dirty="0" smtClean="0">
                <a:latin typeface="Arial" pitchFamily="34" charset="0"/>
                <a:cs typeface="Arial" pitchFamily="34" charset="0"/>
              </a:rPr>
            </a:br>
            <a:r>
              <a:rPr lang="pt-BR" sz="2000" dirty="0" smtClean="0">
                <a:latin typeface="Arial" pitchFamily="34" charset="0"/>
                <a:cs typeface="Arial" pitchFamily="34" charset="0"/>
              </a:rPr>
              <a:t>d) I, II, III e IV	</a:t>
            </a:r>
            <a:br>
              <a:rPr lang="pt-BR" sz="2000" dirty="0" smtClean="0">
                <a:latin typeface="Arial" pitchFamily="34" charset="0"/>
                <a:cs typeface="Arial" pitchFamily="34" charset="0"/>
              </a:rPr>
            </a:br>
            <a:r>
              <a:rPr lang="pt-BR" sz="2000" dirty="0" smtClean="0">
                <a:latin typeface="Arial" pitchFamily="34" charset="0"/>
                <a:cs typeface="Arial" pitchFamily="34" charset="0"/>
              </a:rPr>
              <a:t>e) II, III e IV</a:t>
            </a:r>
            <a:br>
              <a:rPr lang="pt-BR" sz="2000" dirty="0" smtClean="0">
                <a:latin typeface="Arial" pitchFamily="34" charset="0"/>
                <a:cs typeface="Arial" pitchFamily="34" charset="0"/>
              </a:rPr>
            </a:br>
            <a:r>
              <a:rPr lang="pt-BR" sz="1800" dirty="0" smtClean="0"/>
              <a:t/>
            </a:r>
            <a:br>
              <a:rPr lang="pt-BR" sz="1800" dirty="0" smtClean="0"/>
            </a:br>
            <a:endParaRPr lang="pt-BR"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50" y="214313"/>
            <a:ext cx="8458200" cy="2071687"/>
          </a:xfrm>
        </p:spPr>
        <p:txBody>
          <a:bodyPr>
            <a:normAutofit fontScale="90000"/>
          </a:bodyPr>
          <a:lstStyle/>
          <a:p>
            <a:pPr algn="just">
              <a:defRPr/>
            </a:pPr>
            <a:r>
              <a:rPr lang="pt-BR" sz="2700" b="1" dirty="0" smtClean="0">
                <a:latin typeface="Arial" pitchFamily="34" charset="0"/>
                <a:cs typeface="Arial" pitchFamily="34" charset="0"/>
              </a:rPr>
              <a:t>7 </a:t>
            </a:r>
            <a:r>
              <a:rPr lang="pt-BR" sz="2700" dirty="0" smtClean="0">
                <a:latin typeface="Arial" pitchFamily="34" charset="0"/>
                <a:cs typeface="Arial" pitchFamily="34" charset="0"/>
              </a:rPr>
              <a:t>– Considere duas esferas metálicas idênticas </a:t>
            </a:r>
            <a:r>
              <a:rPr lang="pt-BR" sz="2700" b="1" dirty="0" smtClean="0">
                <a:latin typeface="Arial" pitchFamily="34" charset="0"/>
                <a:cs typeface="Arial" pitchFamily="34" charset="0"/>
              </a:rPr>
              <a:t>A</a:t>
            </a:r>
            <a:r>
              <a:rPr lang="pt-BR" sz="2700" dirty="0" smtClean="0">
                <a:latin typeface="Arial" pitchFamily="34" charset="0"/>
                <a:cs typeface="Arial" pitchFamily="34" charset="0"/>
              </a:rPr>
              <a:t> e </a:t>
            </a:r>
            <a:r>
              <a:rPr lang="pt-BR" sz="2700" b="1" dirty="0" smtClean="0">
                <a:latin typeface="Arial" pitchFamily="34" charset="0"/>
                <a:cs typeface="Arial" pitchFamily="34" charset="0"/>
              </a:rPr>
              <a:t>B</a:t>
            </a:r>
            <a:r>
              <a:rPr lang="pt-BR" sz="2700" dirty="0" smtClean="0">
                <a:latin typeface="Arial" pitchFamily="34" charset="0"/>
                <a:cs typeface="Arial" pitchFamily="34" charset="0"/>
              </a:rPr>
              <a:t>. Inicialmente a esfera </a:t>
            </a:r>
            <a:r>
              <a:rPr lang="pt-BR" sz="2700" b="1" dirty="0" smtClean="0">
                <a:latin typeface="Arial" pitchFamily="34" charset="0"/>
                <a:cs typeface="Arial" pitchFamily="34" charset="0"/>
              </a:rPr>
              <a:t>A</a:t>
            </a:r>
            <a:r>
              <a:rPr lang="pt-BR" sz="2700" dirty="0" smtClean="0">
                <a:latin typeface="Arial" pitchFamily="34" charset="0"/>
                <a:cs typeface="Arial" pitchFamily="34" charset="0"/>
              </a:rPr>
              <a:t> tem carga igual a 4 </a:t>
            </a:r>
            <a:r>
              <a:rPr lang="pt-BR" sz="2700" dirty="0" smtClean="0">
                <a:latin typeface="Arial" pitchFamily="34" charset="0"/>
                <a:cs typeface="Arial" pitchFamily="34" charset="0"/>
                <a:sym typeface="Symbol"/>
              </a:rPr>
              <a:t></a:t>
            </a:r>
            <a:r>
              <a:rPr lang="pt-BR" sz="2700" dirty="0" smtClean="0">
                <a:latin typeface="Arial" pitchFamily="34" charset="0"/>
                <a:cs typeface="Arial" pitchFamily="34" charset="0"/>
              </a:rPr>
              <a:t>C e a esfera </a:t>
            </a:r>
            <a:r>
              <a:rPr lang="pt-BR" sz="2700" b="1" dirty="0" smtClean="0">
                <a:latin typeface="Arial" pitchFamily="34" charset="0"/>
                <a:cs typeface="Arial" pitchFamily="34" charset="0"/>
              </a:rPr>
              <a:t>B</a:t>
            </a:r>
            <a:r>
              <a:rPr lang="pt-BR" sz="2700" dirty="0" smtClean="0">
                <a:latin typeface="Arial" pitchFamily="34" charset="0"/>
                <a:cs typeface="Arial" pitchFamily="34" charset="0"/>
              </a:rPr>
              <a:t>, carga – 6 </a:t>
            </a:r>
            <a:r>
              <a:rPr lang="pt-BR" sz="2700" dirty="0" smtClean="0">
                <a:latin typeface="Arial" pitchFamily="34" charset="0"/>
                <a:cs typeface="Arial" pitchFamily="34" charset="0"/>
                <a:sym typeface="Symbol"/>
              </a:rPr>
              <a:t></a:t>
            </a:r>
            <a:r>
              <a:rPr lang="pt-BR" sz="2700" dirty="0" smtClean="0">
                <a:latin typeface="Arial" pitchFamily="34" charset="0"/>
                <a:cs typeface="Arial" pitchFamily="34" charset="0"/>
              </a:rPr>
              <a:t>C. Assinale a opção que descreve corretamente a carga final de cada uma após o contato:</a:t>
            </a:r>
            <a:r>
              <a:rPr lang="pt-BR" sz="2800" dirty="0" smtClean="0">
                <a:latin typeface="Arial" pitchFamily="34" charset="0"/>
                <a:cs typeface="Arial" pitchFamily="34" charset="0"/>
              </a:rPr>
              <a:t/>
            </a:r>
            <a:br>
              <a:rPr lang="pt-BR" sz="2800" dirty="0" smtClean="0">
                <a:latin typeface="Arial" pitchFamily="34" charset="0"/>
                <a:cs typeface="Arial" pitchFamily="34" charset="0"/>
              </a:rPr>
            </a:br>
            <a:endParaRPr lang="pt-BR" sz="2800" dirty="0">
              <a:latin typeface="Arial" pitchFamily="34" charset="0"/>
              <a:cs typeface="Arial" pitchFamily="34" charset="0"/>
            </a:endParaRPr>
          </a:p>
        </p:txBody>
      </p:sp>
      <p:pic>
        <p:nvPicPr>
          <p:cNvPr id="3481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286000"/>
            <a:ext cx="32083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13" y="0"/>
            <a:ext cx="8429625" cy="5857875"/>
          </a:xfrm>
        </p:spPr>
        <p:txBody>
          <a:bodyPr>
            <a:noAutofit/>
          </a:bodyPr>
          <a:lstStyle/>
          <a:p>
            <a:pPr>
              <a:defRPr/>
            </a:pPr>
            <a:r>
              <a:rPr lang="pt-BR" sz="2400" b="1" dirty="0" smtClean="0">
                <a:latin typeface="Arial" pitchFamily="34" charset="0"/>
                <a:cs typeface="Arial" pitchFamily="34" charset="0"/>
              </a:rPr>
              <a:t>8</a:t>
            </a:r>
            <a:r>
              <a:rPr lang="pt-BR" sz="2400" dirty="0" smtClean="0">
                <a:latin typeface="Arial" pitchFamily="34" charset="0"/>
                <a:cs typeface="Arial" pitchFamily="34" charset="0"/>
              </a:rPr>
              <a:t> – Um corpo está eletrizado com uma carga elétrica de – 10 </a:t>
            </a:r>
            <a:r>
              <a:rPr lang="pt-BR" sz="2400" dirty="0" smtClean="0">
                <a:latin typeface="Arial" pitchFamily="34" charset="0"/>
                <a:cs typeface="Arial" pitchFamily="34" charset="0"/>
                <a:sym typeface="Symbol"/>
              </a:rPr>
              <a:t></a:t>
            </a:r>
            <a:r>
              <a:rPr lang="pt-BR" sz="2400" dirty="0" smtClean="0">
                <a:latin typeface="Arial" pitchFamily="34" charset="0"/>
                <a:cs typeface="Arial" pitchFamily="34" charset="0"/>
              </a:rPr>
              <a:t>C. Nessas condições, podemos afirmar que:</a:t>
            </a:r>
            <a:br>
              <a:rPr lang="pt-BR" sz="2400" dirty="0" smtClean="0">
                <a:latin typeface="Arial" pitchFamily="34" charset="0"/>
                <a:cs typeface="Arial" pitchFamily="34" charset="0"/>
              </a:rPr>
            </a:br>
            <a:r>
              <a:rPr lang="pt-BR" sz="2400" dirty="0" smtClean="0">
                <a:latin typeface="Arial" pitchFamily="34" charset="0"/>
                <a:cs typeface="Arial" pitchFamily="34" charset="0"/>
              </a:rPr>
              <a:t/>
            </a:r>
            <a:br>
              <a:rPr lang="pt-BR" sz="2400" dirty="0" smtClean="0">
                <a:latin typeface="Arial" pitchFamily="34" charset="0"/>
                <a:cs typeface="Arial" pitchFamily="34" charset="0"/>
              </a:rPr>
            </a:br>
            <a:r>
              <a:rPr lang="pt-BR" sz="2400" dirty="0" smtClean="0">
                <a:latin typeface="Arial" pitchFamily="34" charset="0"/>
                <a:cs typeface="Arial" pitchFamily="34" charset="0"/>
              </a:rPr>
              <a:t> I – ele possui somente cargas negativas.</a:t>
            </a:r>
            <a:br>
              <a:rPr lang="pt-BR" sz="2400" dirty="0" smtClean="0">
                <a:latin typeface="Arial" pitchFamily="34" charset="0"/>
                <a:cs typeface="Arial" pitchFamily="34" charset="0"/>
              </a:rPr>
            </a:br>
            <a:r>
              <a:rPr lang="pt-BR" sz="2400" dirty="0" smtClean="0">
                <a:latin typeface="Arial" pitchFamily="34" charset="0"/>
                <a:cs typeface="Arial" pitchFamily="34" charset="0"/>
              </a:rPr>
              <a:t> II – ele possui, aproximadamente, 6.10 </a:t>
            </a:r>
            <a:r>
              <a:rPr lang="pt-BR" sz="2400" baseline="30000" dirty="0" smtClean="0">
                <a:latin typeface="Arial" pitchFamily="34" charset="0"/>
                <a:cs typeface="Arial" pitchFamily="34" charset="0"/>
              </a:rPr>
              <a:t>13</a:t>
            </a:r>
            <a:r>
              <a:rPr lang="pt-BR" sz="2400" dirty="0" smtClean="0">
                <a:latin typeface="Arial" pitchFamily="34" charset="0"/>
                <a:cs typeface="Arial" pitchFamily="34" charset="0"/>
              </a:rPr>
              <a:t> elétrons em excesso.</a:t>
            </a:r>
            <a:br>
              <a:rPr lang="pt-BR" sz="2400" dirty="0" smtClean="0">
                <a:latin typeface="Arial" pitchFamily="34" charset="0"/>
                <a:cs typeface="Arial" pitchFamily="34" charset="0"/>
              </a:rPr>
            </a:br>
            <a:r>
              <a:rPr lang="pt-BR" sz="2400" dirty="0" smtClean="0">
                <a:latin typeface="Arial" pitchFamily="34" charset="0"/>
                <a:cs typeface="Arial" pitchFamily="34" charset="0"/>
              </a:rPr>
              <a:t> III – esse corpo certamente cedeu prótons (carga positiva).</a:t>
            </a:r>
            <a:br>
              <a:rPr lang="pt-BR" sz="2400" dirty="0" smtClean="0">
                <a:latin typeface="Arial" pitchFamily="34" charset="0"/>
                <a:cs typeface="Arial" pitchFamily="34" charset="0"/>
              </a:rPr>
            </a:br>
            <a:r>
              <a:rPr lang="pt-BR" sz="2400" dirty="0" smtClean="0">
                <a:latin typeface="Arial" pitchFamily="34" charset="0"/>
                <a:cs typeface="Arial" pitchFamily="34" charset="0"/>
              </a:rPr>
              <a:t>A)  Somente a afirmativa I é correta.</a:t>
            </a:r>
            <a:br>
              <a:rPr lang="pt-BR" sz="2400" dirty="0" smtClean="0">
                <a:latin typeface="Arial" pitchFamily="34" charset="0"/>
                <a:cs typeface="Arial" pitchFamily="34" charset="0"/>
              </a:rPr>
            </a:br>
            <a:r>
              <a:rPr lang="pt-BR" sz="2400" dirty="0" smtClean="0">
                <a:latin typeface="Arial" pitchFamily="34" charset="0"/>
                <a:cs typeface="Arial" pitchFamily="34" charset="0"/>
              </a:rPr>
              <a:t>B)  Somente a afirmativa II é correta.</a:t>
            </a:r>
            <a:br>
              <a:rPr lang="pt-BR" sz="2400" dirty="0" smtClean="0">
                <a:latin typeface="Arial" pitchFamily="34" charset="0"/>
                <a:cs typeface="Arial" pitchFamily="34" charset="0"/>
              </a:rPr>
            </a:br>
            <a:r>
              <a:rPr lang="pt-BR" sz="2400" dirty="0" smtClean="0">
                <a:latin typeface="Arial" pitchFamily="34" charset="0"/>
                <a:cs typeface="Arial" pitchFamily="34" charset="0"/>
              </a:rPr>
              <a:t>C)  Somente a afirmativa III é correta.</a:t>
            </a:r>
            <a:br>
              <a:rPr lang="pt-BR" sz="2400" dirty="0" smtClean="0">
                <a:latin typeface="Arial" pitchFamily="34" charset="0"/>
                <a:cs typeface="Arial" pitchFamily="34" charset="0"/>
              </a:rPr>
            </a:br>
            <a:r>
              <a:rPr lang="pt-BR" sz="2400" dirty="0" smtClean="0">
                <a:latin typeface="Arial" pitchFamily="34" charset="0"/>
                <a:cs typeface="Arial" pitchFamily="34" charset="0"/>
              </a:rPr>
              <a:t>D)  As afirmativas I e II são corretas.</a:t>
            </a:r>
            <a:br>
              <a:rPr lang="pt-BR" sz="2400" dirty="0" smtClean="0">
                <a:latin typeface="Arial" pitchFamily="34" charset="0"/>
                <a:cs typeface="Arial" pitchFamily="34" charset="0"/>
              </a:rPr>
            </a:br>
            <a:r>
              <a:rPr lang="pt-BR" sz="2400" dirty="0" smtClean="0">
                <a:latin typeface="Arial" pitchFamily="34" charset="0"/>
                <a:cs typeface="Arial" pitchFamily="34" charset="0"/>
              </a:rPr>
              <a:t>E)  As afirmativas II e III são corretas.</a:t>
            </a:r>
            <a:br>
              <a:rPr lang="pt-BR" sz="2400" dirty="0" smtClean="0">
                <a:latin typeface="Arial" pitchFamily="34" charset="0"/>
                <a:cs typeface="Arial" pitchFamily="34" charset="0"/>
              </a:rPr>
            </a:br>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858250" cy="4357688"/>
          </a:xfrm>
        </p:spPr>
        <p:txBody>
          <a:bodyPr>
            <a:normAutofit fontScale="90000"/>
          </a:bodyPr>
          <a:lstStyle/>
          <a:p>
            <a:pPr>
              <a:defRPr/>
            </a:pPr>
            <a:r>
              <a:rPr lang="pt-BR" b="1" dirty="0" smtClean="0"/>
              <a:t> </a:t>
            </a:r>
            <a:r>
              <a:rPr lang="pt-BR" dirty="0" smtClean="0"/>
              <a:t/>
            </a:r>
            <a:br>
              <a:rPr lang="pt-BR" dirty="0" smtClean="0"/>
            </a:br>
            <a:r>
              <a:rPr lang="pt-BR" b="1" dirty="0" smtClean="0"/>
              <a:t> </a:t>
            </a:r>
            <a:r>
              <a:rPr lang="pt-BR" dirty="0" smtClean="0"/>
              <a:t/>
            </a:r>
            <a:br>
              <a:rPr lang="pt-BR" dirty="0" smtClean="0"/>
            </a:br>
            <a:r>
              <a:rPr lang="pt-BR" b="1" dirty="0" smtClean="0"/>
              <a:t> </a:t>
            </a:r>
            <a:r>
              <a:rPr lang="pt-BR" dirty="0" smtClean="0"/>
              <a:t/>
            </a:r>
            <a:br>
              <a:rPr lang="pt-BR" dirty="0" smtClean="0"/>
            </a:br>
            <a:r>
              <a:rPr lang="pt-BR" b="1" dirty="0" smtClean="0"/>
              <a:t> </a:t>
            </a:r>
            <a:r>
              <a:rPr lang="pt-BR" dirty="0" smtClean="0"/>
              <a:t/>
            </a:r>
            <a:br>
              <a:rPr lang="pt-BR" dirty="0" smtClean="0"/>
            </a:br>
            <a:r>
              <a:rPr lang="pt-BR" b="1" dirty="0" smtClean="0"/>
              <a:t> </a:t>
            </a:r>
            <a:r>
              <a:rPr lang="pt-BR" dirty="0" smtClean="0"/>
              <a:t/>
            </a:r>
            <a:br>
              <a:rPr lang="pt-BR" dirty="0" smtClean="0"/>
            </a:br>
            <a:r>
              <a:rPr lang="pt-BR" b="1" dirty="0" smtClean="0"/>
              <a:t> </a:t>
            </a:r>
            <a:r>
              <a:rPr lang="pt-BR" dirty="0" smtClean="0"/>
              <a:t/>
            </a:r>
            <a:br>
              <a:rPr lang="pt-BR" dirty="0" smtClean="0"/>
            </a:br>
            <a:r>
              <a:rPr lang="pt-BR" b="1" dirty="0" smtClean="0"/>
              <a:t> </a:t>
            </a:r>
            <a:r>
              <a:rPr lang="pt-BR" dirty="0" smtClean="0"/>
              <a:t/>
            </a:r>
            <a:br>
              <a:rPr lang="pt-BR" dirty="0" smtClean="0"/>
            </a:br>
            <a:r>
              <a:rPr lang="pt-BR" dirty="0" smtClean="0"/>
              <a:t/>
            </a:r>
            <a:br>
              <a:rPr lang="pt-BR" dirty="0" smtClean="0"/>
            </a:br>
            <a:r>
              <a:rPr lang="pt-BR" sz="3100" b="1" dirty="0" smtClean="0">
                <a:latin typeface="Arial" pitchFamily="34" charset="0"/>
                <a:cs typeface="Arial" pitchFamily="34" charset="0"/>
              </a:rPr>
              <a:t> </a:t>
            </a:r>
            <a:r>
              <a:rPr lang="pt-BR" sz="2700" b="1" dirty="0" smtClean="0">
                <a:latin typeface="Arial" pitchFamily="34" charset="0"/>
                <a:cs typeface="Arial" pitchFamily="34" charset="0"/>
              </a:rPr>
              <a:t>9</a:t>
            </a:r>
            <a:r>
              <a:rPr lang="pt-BR" sz="2700" dirty="0" smtClean="0">
                <a:latin typeface="Arial" pitchFamily="34" charset="0"/>
                <a:cs typeface="Arial" pitchFamily="34" charset="0"/>
              </a:rPr>
              <a:t> – Uma partícula está eletrizada positivamente com uma carga elétrica de 4,0.10</a:t>
            </a:r>
            <a:r>
              <a:rPr lang="pt-BR" sz="2700" baseline="30000" dirty="0" smtClean="0">
                <a:latin typeface="Arial" pitchFamily="34" charset="0"/>
                <a:cs typeface="Arial" pitchFamily="34" charset="0"/>
              </a:rPr>
              <a:t> – 15 C. Como o módulo da carga do elétron está na questão </a:t>
            </a:r>
            <a:r>
              <a:rPr lang="pt-BR" sz="2700" b="1" baseline="30000" dirty="0" smtClean="0">
                <a:latin typeface="Arial" pitchFamily="34" charset="0"/>
                <a:cs typeface="Arial" pitchFamily="34" charset="0"/>
              </a:rPr>
              <a:t>1</a:t>
            </a:r>
            <a:r>
              <a:rPr lang="pt-BR" sz="2700" baseline="30000" dirty="0" smtClean="0">
                <a:latin typeface="Arial" pitchFamily="34" charset="0"/>
                <a:cs typeface="Arial" pitchFamily="34" charset="0"/>
              </a:rPr>
              <a:t>, esta partícula:</a:t>
            </a:r>
            <a:r>
              <a:rPr lang="pt-BR" sz="3100" dirty="0" smtClean="0">
                <a:latin typeface="Arial" pitchFamily="34" charset="0"/>
                <a:cs typeface="Arial" pitchFamily="34" charset="0"/>
              </a:rPr>
              <a:t/>
            </a:r>
            <a:br>
              <a:rPr lang="pt-BR" sz="3100" dirty="0" smtClean="0">
                <a:latin typeface="Arial" pitchFamily="34" charset="0"/>
                <a:cs typeface="Arial" pitchFamily="34" charset="0"/>
              </a:rPr>
            </a:br>
            <a:r>
              <a:rPr lang="pt-BR" sz="3100" b="1" dirty="0" smtClean="0">
                <a:latin typeface="Arial" pitchFamily="34" charset="0"/>
                <a:cs typeface="Arial" pitchFamily="34" charset="0"/>
              </a:rPr>
              <a:t> </a:t>
            </a:r>
            <a:r>
              <a:rPr lang="pt-BR" sz="3100" dirty="0" smtClean="0">
                <a:latin typeface="Arial" pitchFamily="34" charset="0"/>
                <a:cs typeface="Arial" pitchFamily="34" charset="0"/>
              </a:rPr>
              <a:t/>
            </a:r>
            <a:br>
              <a:rPr lang="pt-BR" sz="3100" dirty="0" smtClean="0">
                <a:latin typeface="Arial" pitchFamily="34" charset="0"/>
                <a:cs typeface="Arial" pitchFamily="34" charset="0"/>
              </a:rPr>
            </a:br>
            <a:r>
              <a:rPr lang="pt-BR" sz="2700" dirty="0" smtClean="0">
                <a:latin typeface="Arial" pitchFamily="34" charset="0"/>
                <a:cs typeface="Arial" pitchFamily="34" charset="0"/>
              </a:rPr>
              <a:t>a) ganhou 2,5.10 </a:t>
            </a:r>
            <a:r>
              <a:rPr lang="pt-BR" sz="2700" baseline="30000" dirty="0" smtClean="0">
                <a:latin typeface="Arial" pitchFamily="34" charset="0"/>
                <a:cs typeface="Arial" pitchFamily="34" charset="0"/>
              </a:rPr>
              <a:t>4</a:t>
            </a:r>
            <a:r>
              <a:rPr lang="pt-BR" sz="2700" dirty="0" smtClean="0">
                <a:latin typeface="Arial" pitchFamily="34" charset="0"/>
                <a:cs typeface="Arial" pitchFamily="34" charset="0"/>
              </a:rPr>
              <a:t> elétrons.</a:t>
            </a:r>
            <a:br>
              <a:rPr lang="pt-BR" sz="2700" dirty="0" smtClean="0">
                <a:latin typeface="Arial" pitchFamily="34" charset="0"/>
                <a:cs typeface="Arial" pitchFamily="34" charset="0"/>
              </a:rPr>
            </a:br>
            <a:r>
              <a:rPr lang="pt-BR" sz="2700" dirty="0" smtClean="0">
                <a:latin typeface="Arial" pitchFamily="34" charset="0"/>
                <a:cs typeface="Arial" pitchFamily="34" charset="0"/>
              </a:rPr>
              <a:t>b) perdeu 2,5.10 </a:t>
            </a:r>
            <a:r>
              <a:rPr lang="pt-BR" sz="2700" baseline="30000" dirty="0" smtClean="0">
                <a:latin typeface="Arial" pitchFamily="34" charset="0"/>
                <a:cs typeface="Arial" pitchFamily="34" charset="0"/>
              </a:rPr>
              <a:t>4</a:t>
            </a:r>
            <a:r>
              <a:rPr lang="pt-BR" sz="2700" dirty="0" smtClean="0">
                <a:latin typeface="Arial" pitchFamily="34" charset="0"/>
                <a:cs typeface="Arial" pitchFamily="34" charset="0"/>
              </a:rPr>
              <a:t> elétrons.</a:t>
            </a:r>
            <a:br>
              <a:rPr lang="pt-BR" sz="2700" dirty="0" smtClean="0">
                <a:latin typeface="Arial" pitchFamily="34" charset="0"/>
                <a:cs typeface="Arial" pitchFamily="34" charset="0"/>
              </a:rPr>
            </a:br>
            <a:r>
              <a:rPr lang="pt-BR" sz="2700" dirty="0" smtClean="0">
                <a:latin typeface="Arial" pitchFamily="34" charset="0"/>
                <a:cs typeface="Arial" pitchFamily="34" charset="0"/>
              </a:rPr>
              <a:t>c) ganhou 4,0.10 </a:t>
            </a:r>
            <a:r>
              <a:rPr lang="pt-BR" sz="2700" baseline="30000" dirty="0" smtClean="0">
                <a:latin typeface="Arial" pitchFamily="34" charset="0"/>
                <a:cs typeface="Arial" pitchFamily="34" charset="0"/>
              </a:rPr>
              <a:t>4</a:t>
            </a:r>
            <a:r>
              <a:rPr lang="pt-BR" sz="2700" dirty="0" smtClean="0">
                <a:latin typeface="Arial" pitchFamily="34" charset="0"/>
                <a:cs typeface="Arial" pitchFamily="34" charset="0"/>
              </a:rPr>
              <a:t> elétrons.</a:t>
            </a:r>
            <a:br>
              <a:rPr lang="pt-BR" sz="2700" dirty="0" smtClean="0">
                <a:latin typeface="Arial" pitchFamily="34" charset="0"/>
                <a:cs typeface="Arial" pitchFamily="34" charset="0"/>
              </a:rPr>
            </a:br>
            <a:r>
              <a:rPr lang="pt-BR" sz="2700" dirty="0" smtClean="0">
                <a:latin typeface="Arial" pitchFamily="34" charset="0"/>
                <a:cs typeface="Arial" pitchFamily="34" charset="0"/>
              </a:rPr>
              <a:t>d) perdeu 6,4.10 </a:t>
            </a:r>
            <a:r>
              <a:rPr lang="pt-BR" sz="2700" baseline="30000" dirty="0" smtClean="0">
                <a:latin typeface="Arial" pitchFamily="34" charset="0"/>
                <a:cs typeface="Arial" pitchFamily="34" charset="0"/>
              </a:rPr>
              <a:t>4</a:t>
            </a:r>
            <a:r>
              <a:rPr lang="pt-BR" sz="2700" dirty="0" smtClean="0">
                <a:latin typeface="Arial" pitchFamily="34" charset="0"/>
                <a:cs typeface="Arial" pitchFamily="34" charset="0"/>
              </a:rPr>
              <a:t> elétrons.</a:t>
            </a:r>
            <a:br>
              <a:rPr lang="pt-BR" sz="2700" dirty="0" smtClean="0">
                <a:latin typeface="Arial" pitchFamily="34" charset="0"/>
                <a:cs typeface="Arial" pitchFamily="34" charset="0"/>
              </a:rPr>
            </a:br>
            <a:r>
              <a:rPr lang="pt-BR" sz="2700" dirty="0" smtClean="0">
                <a:latin typeface="Arial" pitchFamily="34" charset="0"/>
                <a:cs typeface="Arial" pitchFamily="34" charset="0"/>
              </a:rPr>
              <a:t>e) ganhou 6,4.10 </a:t>
            </a:r>
            <a:r>
              <a:rPr lang="pt-BR" sz="2700" baseline="30000" dirty="0" smtClean="0">
                <a:latin typeface="Arial" pitchFamily="34" charset="0"/>
                <a:cs typeface="Arial" pitchFamily="34" charset="0"/>
              </a:rPr>
              <a:t>4</a:t>
            </a:r>
            <a:r>
              <a:rPr lang="pt-BR" sz="2700" dirty="0" smtClean="0">
                <a:latin typeface="Arial" pitchFamily="34" charset="0"/>
                <a:cs typeface="Arial" pitchFamily="34" charset="0"/>
              </a:rPr>
              <a:t> elétrons.</a:t>
            </a:r>
            <a:br>
              <a:rPr lang="pt-BR" sz="2700" dirty="0" smtClean="0">
                <a:latin typeface="Arial" pitchFamily="34" charset="0"/>
                <a:cs typeface="Arial" pitchFamily="34" charset="0"/>
              </a:rPr>
            </a:br>
            <a:endParaRPr lang="pt-BR" sz="27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971550" y="333375"/>
            <a:ext cx="72009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4400">
                <a:solidFill>
                  <a:srgbClr val="FF0000"/>
                </a:solidFill>
                <a:latin typeface="A.C.M.E. Secret Agent" pitchFamily="34" charset="0"/>
              </a:rPr>
              <a:t>LEI DE COULOMB</a:t>
            </a:r>
          </a:p>
          <a:p>
            <a:pPr algn="ctr" eaLnBrk="1" hangingPunct="1">
              <a:spcBef>
                <a:spcPct val="50000"/>
              </a:spcBef>
            </a:pPr>
            <a:r>
              <a:rPr lang="pt-BR" sz="2800">
                <a:latin typeface="A.C.M.E. Secret Agent" pitchFamily="34" charset="0"/>
              </a:rPr>
              <a:t>FORÇA ELÉTRICA</a:t>
            </a:r>
          </a:p>
        </p:txBody>
      </p:sp>
      <p:sp>
        <p:nvSpPr>
          <p:cNvPr id="37891" name="Oval 5"/>
          <p:cNvSpPr>
            <a:spLocks noChangeArrowheads="1"/>
          </p:cNvSpPr>
          <p:nvPr/>
        </p:nvSpPr>
        <p:spPr bwMode="auto">
          <a:xfrm>
            <a:off x="2268538" y="3330575"/>
            <a:ext cx="647700" cy="5762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7892" name="Text Box 6"/>
          <p:cNvSpPr txBox="1">
            <a:spLocks noChangeArrowheads="1"/>
          </p:cNvSpPr>
          <p:nvPr/>
        </p:nvSpPr>
        <p:spPr bwMode="auto">
          <a:xfrm>
            <a:off x="2413000" y="3356992"/>
            <a:ext cx="4318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solidFill>
                  <a:schemeClr val="bg1"/>
                </a:solidFill>
              </a:rPr>
              <a:t>+</a:t>
            </a:r>
          </a:p>
        </p:txBody>
      </p:sp>
      <p:sp>
        <p:nvSpPr>
          <p:cNvPr id="37893" name="Oval 7"/>
          <p:cNvSpPr>
            <a:spLocks noChangeArrowheads="1"/>
          </p:cNvSpPr>
          <p:nvPr/>
        </p:nvSpPr>
        <p:spPr bwMode="auto">
          <a:xfrm>
            <a:off x="6157913" y="3330575"/>
            <a:ext cx="647700" cy="5762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7894" name="Text Box 8"/>
          <p:cNvSpPr txBox="1">
            <a:spLocks noChangeArrowheads="1"/>
          </p:cNvSpPr>
          <p:nvPr/>
        </p:nvSpPr>
        <p:spPr bwMode="auto">
          <a:xfrm>
            <a:off x="6302375" y="3356992"/>
            <a:ext cx="4318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solidFill>
                  <a:schemeClr val="bg1"/>
                </a:solidFill>
              </a:rPr>
              <a:t>+</a:t>
            </a:r>
          </a:p>
        </p:txBody>
      </p:sp>
      <p:sp>
        <p:nvSpPr>
          <p:cNvPr id="37895" name="Line 9"/>
          <p:cNvSpPr>
            <a:spLocks noChangeShapeType="1"/>
          </p:cNvSpPr>
          <p:nvPr/>
        </p:nvSpPr>
        <p:spPr bwMode="auto">
          <a:xfrm>
            <a:off x="2555875" y="4195763"/>
            <a:ext cx="3744913" cy="0"/>
          </a:xfrm>
          <a:prstGeom prst="line">
            <a:avLst/>
          </a:prstGeom>
          <a:noFill/>
          <a:ln w="12700">
            <a:solidFill>
              <a:schemeClr val="tx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896" name="Line 10"/>
          <p:cNvSpPr>
            <a:spLocks noChangeShapeType="1"/>
          </p:cNvSpPr>
          <p:nvPr/>
        </p:nvSpPr>
        <p:spPr bwMode="auto">
          <a:xfrm>
            <a:off x="6805613" y="3619500"/>
            <a:ext cx="115093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897" name="Line 11"/>
          <p:cNvSpPr>
            <a:spLocks noChangeShapeType="1"/>
          </p:cNvSpPr>
          <p:nvPr/>
        </p:nvSpPr>
        <p:spPr bwMode="auto">
          <a:xfrm>
            <a:off x="1187450" y="3619500"/>
            <a:ext cx="1150938"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7898" name="Text Box 12"/>
          <p:cNvSpPr txBox="1">
            <a:spLocks noChangeArrowheads="1"/>
          </p:cNvSpPr>
          <p:nvPr/>
        </p:nvSpPr>
        <p:spPr bwMode="auto">
          <a:xfrm>
            <a:off x="3851275" y="4340225"/>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solidFill>
                  <a:srgbClr val="FF0000"/>
                </a:solidFill>
              </a:rPr>
              <a:t>D</a:t>
            </a:r>
          </a:p>
        </p:txBody>
      </p:sp>
      <p:graphicFrame>
        <p:nvGraphicFramePr>
          <p:cNvPr id="37899" name="Object 13"/>
          <p:cNvGraphicFramePr>
            <a:graphicFrameLocks noGrp="1" noChangeAspect="1"/>
          </p:cNvGraphicFramePr>
          <p:nvPr>
            <p:ph sz="half" idx="1"/>
          </p:nvPr>
        </p:nvGraphicFramePr>
        <p:xfrm>
          <a:off x="1547813" y="2827338"/>
          <a:ext cx="608012" cy="747712"/>
        </p:xfrm>
        <a:graphic>
          <a:graphicData uri="http://schemas.openxmlformats.org/presentationml/2006/ole">
            <mc:AlternateContent xmlns:mc="http://schemas.openxmlformats.org/markup-compatibility/2006">
              <mc:Choice xmlns:v="urn:schemas-microsoft-com:vml" Requires="v">
                <p:oleObj spid="_x0000_s38017" name="Equation" r:id="rId3" imgW="164957" imgH="203024" progId="Equation.3">
                  <p:embed/>
                </p:oleObj>
              </mc:Choice>
              <mc:Fallback>
                <p:oleObj name="Equation" r:id="rId3" imgW="164957" imgH="203024"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827338"/>
                        <a:ext cx="608012"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0" name="Object 15"/>
          <p:cNvGraphicFramePr>
            <a:graphicFrameLocks noGrp="1" noChangeAspect="1"/>
          </p:cNvGraphicFramePr>
          <p:nvPr>
            <p:ph sz="half" idx="2"/>
          </p:nvPr>
        </p:nvGraphicFramePr>
        <p:xfrm>
          <a:off x="6929438" y="2755900"/>
          <a:ext cx="666750" cy="820738"/>
        </p:xfrm>
        <a:graphic>
          <a:graphicData uri="http://schemas.openxmlformats.org/presentationml/2006/ole">
            <mc:AlternateContent xmlns:mc="http://schemas.openxmlformats.org/markup-compatibility/2006">
              <mc:Choice xmlns:v="urn:schemas-microsoft-com:vml" Requires="v">
                <p:oleObj spid="_x0000_s38018" name="Equation" r:id="rId5" imgW="164957" imgH="203024" progId="Equation.3">
                  <p:embed/>
                </p:oleObj>
              </mc:Choice>
              <mc:Fallback>
                <p:oleObj name="Equation" r:id="rId5" imgW="164957" imgH="203024"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2755900"/>
                        <a:ext cx="66675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1" name="Text Box 18"/>
          <p:cNvSpPr txBox="1">
            <a:spLocks noChangeArrowheads="1"/>
          </p:cNvSpPr>
          <p:nvPr/>
        </p:nvSpPr>
        <p:spPr bwMode="auto">
          <a:xfrm>
            <a:off x="2268538" y="28527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sz="2000">
                <a:solidFill>
                  <a:schemeClr val="hlink"/>
                </a:solidFill>
              </a:rPr>
              <a:t>Q</a:t>
            </a:r>
            <a:r>
              <a:rPr lang="pt-BR" sz="2000" baseline="-25000">
                <a:solidFill>
                  <a:schemeClr val="hlink"/>
                </a:solidFill>
              </a:rPr>
              <a:t>1</a:t>
            </a:r>
            <a:endParaRPr lang="pt-BR" sz="2000">
              <a:solidFill>
                <a:schemeClr val="hlink"/>
              </a:solidFill>
            </a:endParaRPr>
          </a:p>
        </p:txBody>
      </p:sp>
      <p:sp>
        <p:nvSpPr>
          <p:cNvPr id="37902" name="Text Box 19"/>
          <p:cNvSpPr txBox="1">
            <a:spLocks noChangeArrowheads="1"/>
          </p:cNvSpPr>
          <p:nvPr/>
        </p:nvSpPr>
        <p:spPr bwMode="auto">
          <a:xfrm>
            <a:off x="5940425" y="2852738"/>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sz="2000">
                <a:solidFill>
                  <a:schemeClr val="hlink"/>
                </a:solidFill>
              </a:rPr>
              <a:t>Q</a:t>
            </a:r>
            <a:r>
              <a:rPr lang="pt-BR" sz="2000" baseline="-25000">
                <a:solidFill>
                  <a:schemeClr val="hlink"/>
                </a:solidFill>
              </a:rPr>
              <a:t>2</a:t>
            </a:r>
            <a:endParaRPr lang="pt-BR" sz="2000">
              <a:solidFill>
                <a:schemeClr val="hlin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4"/>
          <p:cNvGraphicFramePr>
            <a:graphicFrameLocks noGrp="1" noChangeAspect="1"/>
          </p:cNvGraphicFramePr>
          <p:nvPr>
            <p:ph sz="half" idx="1"/>
            <p:extLst>
              <p:ext uri="{D42A27DB-BD31-4B8C-83A1-F6EECF244321}">
                <p14:modId xmlns:p14="http://schemas.microsoft.com/office/powerpoint/2010/main" val="1827394269"/>
              </p:ext>
            </p:extLst>
          </p:nvPr>
        </p:nvGraphicFramePr>
        <p:xfrm>
          <a:off x="2051720" y="471069"/>
          <a:ext cx="4607793" cy="2525883"/>
        </p:xfrm>
        <a:graphic>
          <a:graphicData uri="http://schemas.openxmlformats.org/presentationml/2006/ole">
            <mc:AlternateContent xmlns:mc="http://schemas.openxmlformats.org/markup-compatibility/2006">
              <mc:Choice xmlns:v="urn:schemas-microsoft-com:vml" Requires="v">
                <p:oleObj spid="_x0000_s39032" name="Equation" r:id="rId3" imgW="787400" imgH="431800" progId="Equation.3">
                  <p:embed/>
                </p:oleObj>
              </mc:Choice>
              <mc:Fallback>
                <p:oleObj name="Equation" r:id="rId3" imgW="7874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71069"/>
                        <a:ext cx="4607793" cy="2525883"/>
                      </a:xfrm>
                      <a:prstGeom prst="rect">
                        <a:avLst/>
                      </a:prstGeom>
                      <a:noFill/>
                      <a:ln>
                        <a:noFill/>
                      </a:ln>
                      <a:effectLst/>
                      <a:extLst/>
                    </p:spPr>
                  </p:pic>
                </p:oleObj>
              </mc:Fallback>
            </mc:AlternateContent>
          </a:graphicData>
        </a:graphic>
      </p:graphicFrame>
      <p:graphicFrame>
        <p:nvGraphicFramePr>
          <p:cNvPr id="38915" name="Object 6"/>
          <p:cNvGraphicFramePr>
            <a:graphicFrameLocks noGrp="1" noChangeAspect="1"/>
          </p:cNvGraphicFramePr>
          <p:nvPr>
            <p:ph sz="half" idx="2"/>
            <p:extLst>
              <p:ext uri="{D42A27DB-BD31-4B8C-83A1-F6EECF244321}">
                <p14:modId xmlns:p14="http://schemas.microsoft.com/office/powerpoint/2010/main" val="395129814"/>
              </p:ext>
            </p:extLst>
          </p:nvPr>
        </p:nvGraphicFramePr>
        <p:xfrm>
          <a:off x="3851920" y="5312095"/>
          <a:ext cx="4038600" cy="690563"/>
        </p:xfrm>
        <a:graphic>
          <a:graphicData uri="http://schemas.openxmlformats.org/presentationml/2006/ole">
            <mc:AlternateContent xmlns:mc="http://schemas.openxmlformats.org/markup-compatibility/2006">
              <mc:Choice xmlns:v="urn:schemas-microsoft-com:vml" Requires="v">
                <p:oleObj spid="_x0000_s39033" name="Equation" r:id="rId5" imgW="1409088" imgH="241195" progId="Equation.3">
                  <p:embed/>
                </p:oleObj>
              </mc:Choice>
              <mc:Fallback>
                <p:oleObj name="Equation" r:id="rId5" imgW="1409088" imgH="24119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5312095"/>
                        <a:ext cx="403860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34"/>
          <p:cNvSpPr>
            <a:spLocks noChangeArrowheads="1"/>
          </p:cNvSpPr>
          <p:nvPr/>
        </p:nvSpPr>
        <p:spPr bwMode="auto">
          <a:xfrm>
            <a:off x="251520" y="3308791"/>
            <a:ext cx="84969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charset="0"/>
                <a:cs typeface="Arial" charset="0"/>
              </a:rPr>
              <a:t>A constante eletrostática no vácuo (</a:t>
            </a:r>
            <a:r>
              <a:rPr kumimoji="0" lang="pt-BR" b="0" i="1" u="none" strike="noStrike" cap="none" normalizeH="0" baseline="0" dirty="0" smtClean="0">
                <a:ln>
                  <a:noFill/>
                </a:ln>
                <a:solidFill>
                  <a:schemeClr val="tx1"/>
                </a:solidFill>
                <a:effectLst/>
                <a:latin typeface="Arial" charset="0"/>
                <a:cs typeface="Arial" charset="0"/>
              </a:rPr>
              <a:t>k</a:t>
            </a:r>
            <a:r>
              <a:rPr kumimoji="0" lang="pt-BR" b="0" i="0" u="none" strike="noStrike" cap="none" normalizeH="0" baseline="-30000" dirty="0" smtClean="0">
                <a:ln>
                  <a:noFill/>
                </a:ln>
                <a:solidFill>
                  <a:schemeClr val="tx1"/>
                </a:solidFill>
                <a:effectLst/>
                <a:latin typeface="Arial" charset="0"/>
                <a:cs typeface="Arial" charset="0"/>
              </a:rPr>
              <a:t>0</a:t>
            </a:r>
            <a:r>
              <a:rPr kumimoji="0" lang="pt-BR" b="0" i="0" u="none" strike="noStrike" cap="none" normalizeH="0" baseline="0" dirty="0" smtClean="0">
                <a:ln>
                  <a:noFill/>
                </a:ln>
                <a:solidFill>
                  <a:schemeClr val="tx1"/>
                </a:solidFill>
                <a:effectLst/>
                <a:latin typeface="Arial" charset="0"/>
                <a:cs typeface="Arial" charset="0"/>
              </a:rPr>
              <a:t>) é definida em termos de outra constante, a </a:t>
            </a:r>
            <a:r>
              <a:rPr kumimoji="0" lang="pt-BR" b="1" i="1" u="none" strike="noStrike" cap="none" normalizeH="0" baseline="0" dirty="0" smtClean="0">
                <a:ln>
                  <a:noFill/>
                </a:ln>
                <a:solidFill>
                  <a:schemeClr val="tx1"/>
                </a:solidFill>
                <a:effectLst/>
                <a:latin typeface="Arial" charset="0"/>
                <a:cs typeface="Arial" charset="0"/>
                <a:hlinkClick r:id="rId7" tooltip="Constante elétrica"/>
              </a:rPr>
              <a:t>constante elétrica</a:t>
            </a:r>
            <a:r>
              <a:rPr kumimoji="0" lang="pt-BR" b="1" i="1" u="none" strike="noStrike" cap="none" normalizeH="0" baseline="0" dirty="0" smtClean="0">
                <a:ln>
                  <a:noFill/>
                </a:ln>
                <a:solidFill>
                  <a:schemeClr val="tx1"/>
                </a:solidFill>
                <a:effectLst/>
                <a:latin typeface="Arial" charset="0"/>
                <a:cs typeface="Arial" charset="0"/>
              </a:rPr>
              <a:t> </a:t>
            </a:r>
            <a:r>
              <a:rPr kumimoji="0" lang="pt-BR" b="0" i="0" u="none" strike="noStrike" cap="none" normalizeH="0" baseline="0" dirty="0" smtClean="0">
                <a:ln>
                  <a:noFill/>
                </a:ln>
                <a:solidFill>
                  <a:schemeClr val="tx1"/>
                </a:solidFill>
                <a:effectLst/>
                <a:latin typeface="Arial" charset="0"/>
                <a:cs typeface="Arial" charset="0"/>
              </a:rPr>
              <a:t>ou </a:t>
            </a:r>
            <a:r>
              <a:rPr kumimoji="0" lang="pt-BR" b="1" i="1" u="none" strike="noStrike" cap="none" normalizeH="0" baseline="0" dirty="0" smtClean="0">
                <a:ln>
                  <a:noFill/>
                </a:ln>
                <a:solidFill>
                  <a:srgbClr val="666666"/>
                </a:solidFill>
                <a:effectLst/>
                <a:latin typeface="Arial" charset="0"/>
                <a:cs typeface="Arial" charset="0"/>
                <a:hlinkClick r:id="rId8" tooltip="Permissividade elétrica"/>
              </a:rPr>
              <a:t>permissividade elétrica</a:t>
            </a:r>
            <a:r>
              <a:rPr kumimoji="0" lang="pt-BR" b="0" i="0" u="none" strike="noStrike" cap="none" normalizeH="0" baseline="0" dirty="0" smtClean="0">
                <a:ln>
                  <a:noFill/>
                </a:ln>
                <a:solidFill>
                  <a:schemeClr val="tx1"/>
                </a:solidFill>
                <a:effectLst/>
                <a:latin typeface="Arial" charset="0"/>
                <a:cs typeface="Arial" charset="0"/>
              </a:rPr>
              <a:t> do vácuo (ε</a:t>
            </a:r>
            <a:r>
              <a:rPr kumimoji="0" lang="pt-BR" b="0" i="0" u="none" strike="noStrike" cap="none" normalizeH="0" baseline="-30000" dirty="0" smtClean="0">
                <a:ln>
                  <a:noFill/>
                </a:ln>
                <a:solidFill>
                  <a:schemeClr val="tx1"/>
                </a:solidFill>
                <a:effectLst/>
                <a:latin typeface="Arial" charset="0"/>
                <a:cs typeface="Arial" charset="0"/>
              </a:rPr>
              <a:t>0</a:t>
            </a:r>
            <a:r>
              <a:rPr kumimoji="0" lang="pt-BR" b="0" i="0" u="none" strike="noStrike" cap="none" normalizeH="0" baseline="0" dirty="0" smtClean="0">
                <a:ln>
                  <a:noFill/>
                </a:ln>
                <a:solidFill>
                  <a:schemeClr val="tx1"/>
                </a:solidFill>
                <a:effectLst/>
                <a:latin typeface="Arial" charset="0"/>
                <a:cs typeface="Arial" charset="0"/>
              </a:rPr>
              <a:t>), da seguinte maneira:</a:t>
            </a:r>
          </a:p>
        </p:txBody>
      </p:sp>
      <p:pic>
        <p:nvPicPr>
          <p:cNvPr id="38947" name="Picture 35" descr="k_0 = \frac{1}{4\pi\varepsilon_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5085184"/>
            <a:ext cx="1944216" cy="1018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1124744"/>
            <a:ext cx="8219256" cy="5047456"/>
          </a:xfrm>
        </p:spPr>
        <p:txBody>
          <a:bodyPr/>
          <a:lstStyle/>
          <a:p>
            <a:pPr marL="0" indent="0">
              <a:buNone/>
            </a:pPr>
            <a:r>
              <a:rPr lang="pt-BR" dirty="0"/>
              <a:t>1) Duas cargas elétricas puntiformes e iguais a Q estão situadas no vácuo a 2 m de distância. Sabendo-se que a força de repulsão mútua tem intensidade de 0,1 N, calcule Q.</a:t>
            </a:r>
          </a:p>
          <a:p>
            <a:pPr marL="0" indent="0">
              <a:buNone/>
            </a:pPr>
            <a:endParaRPr lang="pt-BR" dirty="0"/>
          </a:p>
          <a:p>
            <a:pPr marL="0" indent="0">
              <a:buNone/>
            </a:pPr>
            <a:r>
              <a:rPr lang="pt-BR" dirty="0"/>
              <a:t>2) Duas pequenas esferas condutoras idênticas, separadas por uma distância d e carregadas com cargas elétricas Q e 3Q, repelem-se com uma força de intensidade 3,0.10</a:t>
            </a:r>
            <a:r>
              <a:rPr lang="pt-BR" baseline="30000" dirty="0"/>
              <a:t>-5</a:t>
            </a:r>
            <a:r>
              <a:rPr lang="pt-BR" dirty="0"/>
              <a:t>N. Suponha, agora, que as esferas sejam postas em contato e, finalmente, levadas de volta às suas posições originais. Qual a nova força de repulsão entre elas?</a:t>
            </a:r>
          </a:p>
          <a:p>
            <a:pPr marL="0" indent="0">
              <a:buNone/>
            </a:pPr>
            <a:r>
              <a:rPr lang="pt-BR" dirty="0"/>
              <a:t>  </a:t>
            </a:r>
          </a:p>
          <a:p>
            <a:endParaRPr lang="pt-BR" dirty="0"/>
          </a:p>
        </p:txBody>
      </p:sp>
      <p:sp>
        <p:nvSpPr>
          <p:cNvPr id="5" name="Título 1"/>
          <p:cNvSpPr>
            <a:spLocks noGrp="1"/>
          </p:cNvSpPr>
          <p:nvPr>
            <p:ph type="title"/>
          </p:nvPr>
        </p:nvSpPr>
        <p:spPr>
          <a:xfrm>
            <a:off x="395536" y="260648"/>
            <a:ext cx="7467600" cy="500063"/>
          </a:xfrm>
        </p:spPr>
        <p:txBody>
          <a:bodyPr>
            <a:normAutofit fontScale="90000"/>
          </a:bodyPr>
          <a:lstStyle/>
          <a:p>
            <a:pPr eaLnBrk="1" hangingPunct="1">
              <a:defRPr/>
            </a:pPr>
            <a:r>
              <a:rPr lang="pt-BR" dirty="0" smtClean="0"/>
              <a:t>ATIVIDADE</a:t>
            </a:r>
            <a:endParaRPr lang="pt-BR" dirty="0"/>
          </a:p>
        </p:txBody>
      </p:sp>
    </p:spTree>
    <p:extLst>
      <p:ext uri="{BB962C8B-B14F-4D97-AF65-F5344CB8AC3E}">
        <p14:creationId xmlns:p14="http://schemas.microsoft.com/office/powerpoint/2010/main" val="136353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23528" y="548680"/>
            <a:ext cx="8280920" cy="2548880"/>
          </a:xfrm>
        </p:spPr>
        <p:txBody>
          <a:bodyPr/>
          <a:lstStyle/>
          <a:p>
            <a:pPr marL="0" indent="0" algn="just">
              <a:buNone/>
            </a:pPr>
            <a:r>
              <a:rPr lang="pt-BR" dirty="0"/>
              <a:t>3) A uma distância d uma da outra encontram-se duas esferinhas metálicas idênticas, de dimensões desprezíveis, com cargas –Q e  +9Q. Elas são postas em contato e, em seguida, colocadas à distância 2d.  Qual a razão entre os módulos das forças que atuam </a:t>
            </a:r>
            <a:r>
              <a:rPr lang="pt-BR" i="1" dirty="0"/>
              <a:t>após</a:t>
            </a:r>
            <a:r>
              <a:rPr lang="pt-BR" dirty="0"/>
              <a:t> o contato e </a:t>
            </a:r>
            <a:r>
              <a:rPr lang="pt-BR" i="1" dirty="0"/>
              <a:t>antes</a:t>
            </a:r>
            <a:r>
              <a:rPr lang="pt-BR" dirty="0"/>
              <a:t> do contato</a:t>
            </a:r>
            <a:r>
              <a:rPr lang="pt-BR" dirty="0" smtClean="0"/>
              <a:t>?</a:t>
            </a:r>
          </a:p>
          <a:p>
            <a:pPr marL="0" indent="0" algn="just">
              <a:buNone/>
            </a:pPr>
            <a:endParaRPr lang="pt-BR" dirty="0"/>
          </a:p>
          <a:p>
            <a:pPr marL="0" indent="0" algn="just">
              <a:buNone/>
            </a:pPr>
            <a:r>
              <a:rPr lang="pt-BR" dirty="0"/>
              <a:t>4</a:t>
            </a:r>
            <a:r>
              <a:rPr lang="pt-BR" dirty="0" smtClean="0"/>
              <a:t>) </a:t>
            </a:r>
            <a:r>
              <a:rPr lang="pt-BR" dirty="0"/>
              <a:t>Um cilindro de vidro transparente possui internamente, na sua base inferior, uma esfera eletrizada, fixa, com carga Q = 8</a:t>
            </a:r>
            <a:r>
              <a:rPr lang="pt-BR" dirty="0">
                <a:sym typeface="Symbol"/>
              </a:rPr>
              <a:t></a:t>
            </a:r>
            <a:r>
              <a:rPr lang="pt-BR" dirty="0"/>
              <a:t> C. Uma Segunda esfera, de carga q = 2</a:t>
            </a:r>
            <a:r>
              <a:rPr lang="pt-BR" dirty="0">
                <a:sym typeface="Symbol"/>
              </a:rPr>
              <a:t></a:t>
            </a:r>
            <a:r>
              <a:rPr lang="pt-BR" dirty="0"/>
              <a:t>C e peso P = 0,9 N, é introduzida na abertura superior do cilindro e se mantém em equilíbrio nessa posição. Determine a distância entre os centros das esferas.</a:t>
            </a:r>
          </a:p>
          <a:p>
            <a:pPr marL="0" indent="0" algn="just">
              <a:buNone/>
            </a:pPr>
            <a:endParaRPr lang="pt-BR" dirty="0"/>
          </a:p>
          <a:p>
            <a:endParaRPr lang="pt-BR" dirty="0"/>
          </a:p>
        </p:txBody>
      </p:sp>
    </p:spTree>
    <p:extLst>
      <p:ext uri="{BB962C8B-B14F-4D97-AF65-F5344CB8AC3E}">
        <p14:creationId xmlns:p14="http://schemas.microsoft.com/office/powerpoint/2010/main" val="326574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971550" y="260350"/>
            <a:ext cx="7200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4000" dirty="0">
                <a:solidFill>
                  <a:srgbClr val="FF0000"/>
                </a:solidFill>
                <a:latin typeface="A.C.M.E. Secret Agent" pitchFamily="34" charset="0"/>
              </a:rPr>
              <a:t>CAMPO ELÉTRICO</a:t>
            </a:r>
          </a:p>
        </p:txBody>
      </p:sp>
      <p:sp>
        <p:nvSpPr>
          <p:cNvPr id="9222" name="Text Box 6"/>
          <p:cNvSpPr txBox="1">
            <a:spLocks noChangeArrowheads="1"/>
          </p:cNvSpPr>
          <p:nvPr/>
        </p:nvSpPr>
        <p:spPr bwMode="auto">
          <a:xfrm>
            <a:off x="682625" y="1125538"/>
            <a:ext cx="79930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	</a:t>
            </a:r>
            <a:r>
              <a:rPr lang="pt-BR" sz="2000">
                <a:solidFill>
                  <a:schemeClr val="accent2"/>
                </a:solidFill>
                <a:latin typeface="Arial Black" pitchFamily="34" charset="0"/>
              </a:rPr>
              <a:t>É uma região ao redor de uma carga elétrica, onde, qualquer outra carga elétrica colocada nesta região sofrerá uma força elétrica.</a:t>
            </a:r>
          </a:p>
        </p:txBody>
      </p:sp>
      <p:sp>
        <p:nvSpPr>
          <p:cNvPr id="9223" name="Oval 7"/>
          <p:cNvSpPr>
            <a:spLocks noChangeArrowheads="1"/>
          </p:cNvSpPr>
          <p:nvPr/>
        </p:nvSpPr>
        <p:spPr bwMode="auto">
          <a:xfrm>
            <a:off x="971550" y="2638425"/>
            <a:ext cx="3384550" cy="30972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225" name="Text Box 9"/>
          <p:cNvSpPr txBox="1">
            <a:spLocks noChangeArrowheads="1"/>
          </p:cNvSpPr>
          <p:nvPr/>
        </p:nvSpPr>
        <p:spPr bwMode="auto">
          <a:xfrm>
            <a:off x="2339975" y="3862388"/>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sz="3200">
                <a:solidFill>
                  <a:srgbClr val="FF0000"/>
                </a:solidFill>
              </a:rPr>
              <a:t>Q</a:t>
            </a:r>
          </a:p>
        </p:txBody>
      </p:sp>
      <p:sp>
        <p:nvSpPr>
          <p:cNvPr id="9226" name="Text Box 10"/>
          <p:cNvSpPr txBox="1">
            <a:spLocks noChangeArrowheads="1"/>
          </p:cNvSpPr>
          <p:nvPr/>
        </p:nvSpPr>
        <p:spPr bwMode="auto">
          <a:xfrm>
            <a:off x="3205163" y="2997200"/>
            <a:ext cx="503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solidFill>
                  <a:srgbClr val="FF0000"/>
                </a:solidFill>
              </a:rPr>
              <a:t>q</a:t>
            </a:r>
          </a:p>
        </p:txBody>
      </p:sp>
      <p:sp>
        <p:nvSpPr>
          <p:cNvPr id="9227" name="Line 11"/>
          <p:cNvSpPr>
            <a:spLocks noChangeShapeType="1"/>
          </p:cNvSpPr>
          <p:nvPr/>
        </p:nvSpPr>
        <p:spPr bwMode="auto">
          <a:xfrm flipV="1">
            <a:off x="3563938" y="2349500"/>
            <a:ext cx="1152525"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228" name="Text Box 12"/>
          <p:cNvSpPr txBox="1">
            <a:spLocks noChangeArrowheads="1"/>
          </p:cNvSpPr>
          <p:nvPr/>
        </p:nvSpPr>
        <p:spPr bwMode="auto">
          <a:xfrm>
            <a:off x="5724525" y="2781300"/>
            <a:ext cx="3276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Q - carga geradora.</a:t>
            </a:r>
          </a:p>
          <a:p>
            <a:pPr eaLnBrk="1" hangingPunct="1">
              <a:spcBef>
                <a:spcPct val="50000"/>
              </a:spcBef>
            </a:pPr>
            <a:r>
              <a:rPr lang="pt-BR"/>
              <a:t>q – carga de prova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box(in)">
                                      <p:cBhvr>
                                        <p:cTn id="17" dur="500"/>
                                        <p:tgtEl>
                                          <p:spTgt spid="922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box(in)">
                                      <p:cBhvr>
                                        <p:cTn id="20" dur="500"/>
                                        <p:tgtEl>
                                          <p:spTgt spid="92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226"/>
                                        </p:tgtEl>
                                        <p:attrNameLst>
                                          <p:attrName>style.visibility</p:attrName>
                                        </p:attrNameLst>
                                      </p:cBhvr>
                                      <p:to>
                                        <p:strVal val="visible"/>
                                      </p:to>
                                    </p:set>
                                    <p:animEffect transition="in" filter="box(in)">
                                      <p:cBhvr>
                                        <p:cTn id="25" dur="500"/>
                                        <p:tgtEl>
                                          <p:spTgt spid="922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227"/>
                                        </p:tgtEl>
                                        <p:attrNameLst>
                                          <p:attrName>style.visibility</p:attrName>
                                        </p:attrNameLst>
                                      </p:cBhvr>
                                      <p:to>
                                        <p:strVal val="visible"/>
                                      </p:to>
                                    </p:set>
                                    <p:animEffect transition="in" filter="box(in)">
                                      <p:cBhvr>
                                        <p:cTn id="28" dur="500"/>
                                        <p:tgtEl>
                                          <p:spTgt spid="92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228"/>
                                        </p:tgtEl>
                                        <p:attrNameLst>
                                          <p:attrName>style.visibility</p:attrName>
                                        </p:attrNameLst>
                                      </p:cBhvr>
                                      <p:to>
                                        <p:strVal val="visible"/>
                                      </p:to>
                                    </p:set>
                                    <p:animEffect transition="in" filter="blinds(horizontal)">
                                      <p:cBhvr>
                                        <p:cTn id="33"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animBg="1"/>
      <p:bldP spid="9225" grpId="0"/>
      <p:bldP spid="9226" grpId="0"/>
      <p:bldP spid="9227" grpId="0" animBg="1"/>
      <p:bldP spid="92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5"/>
          <p:cNvSpPr>
            <a:spLocks noGrp="1"/>
          </p:cNvSpPr>
          <p:nvPr>
            <p:ph idx="4294967295"/>
          </p:nvPr>
        </p:nvSpPr>
        <p:spPr>
          <a:xfrm>
            <a:off x="251520" y="620689"/>
            <a:ext cx="8229600" cy="3456384"/>
          </a:xfrm>
          <a:prstGeom prst="rect">
            <a:avLst/>
          </a:prstGeom>
        </p:spPr>
        <p:txBody>
          <a:bodyPr/>
          <a:lstStyle/>
          <a:p>
            <a:pPr algn="just" eaLnBrk="1" hangingPunct="1">
              <a:buFont typeface="Wingdings 2" pitchFamily="18" charset="2"/>
              <a:buNone/>
            </a:pPr>
            <a:r>
              <a:rPr lang="pt-BR" dirty="0" smtClean="0"/>
              <a:t>         O campo elétrico criado por uma carga elétrica puntiforme e fixa é a força elétrica por unidade de carga de prova. </a:t>
            </a:r>
          </a:p>
          <a:p>
            <a:pPr algn="just" eaLnBrk="1" hangingPunct="1"/>
            <a:endParaRPr lang="pt-BR" dirty="0" smtClean="0"/>
          </a:p>
          <a:p>
            <a:pPr eaLnBrk="1" hangingPunct="1">
              <a:buFont typeface="Wingdings 2" pitchFamily="18" charset="2"/>
              <a:buNone/>
            </a:pPr>
            <a:r>
              <a:rPr lang="pt-BR" sz="2800" b="1" dirty="0" smtClean="0"/>
              <a:t>Q</a:t>
            </a:r>
            <a:r>
              <a:rPr lang="pt-BR" sz="2800" dirty="0" smtClean="0"/>
              <a:t> - carga que origina o campo elétrico; </a:t>
            </a:r>
          </a:p>
          <a:p>
            <a:pPr algn="just" eaLnBrk="1" hangingPunct="1">
              <a:buFont typeface="Wingdings 2" pitchFamily="18" charset="2"/>
              <a:buNone/>
            </a:pPr>
            <a:r>
              <a:rPr lang="pt-BR" sz="2800" b="1" dirty="0" smtClean="0"/>
              <a:t>q</a:t>
            </a:r>
            <a:r>
              <a:rPr lang="pt-BR" sz="2800" dirty="0" smtClean="0"/>
              <a:t> - carga de prova (serve para testar o campo elétrico). </a:t>
            </a:r>
          </a:p>
          <a:p>
            <a:pPr eaLnBrk="1" hangingPunct="1">
              <a:buFont typeface="Wingdings 2" pitchFamily="18" charset="2"/>
              <a:buNone/>
            </a:pPr>
            <a:endParaRPr lang="pt-BR" dirty="0" smtClean="0"/>
          </a:p>
        </p:txBody>
      </p:sp>
      <p:pic>
        <p:nvPicPr>
          <p:cNvPr id="5" name="Picture 2"/>
          <p:cNvPicPr>
            <a:picLocks noChangeAspect="1" noChangeArrowheads="1"/>
          </p:cNvPicPr>
          <p:nvPr/>
        </p:nvPicPr>
        <p:blipFill>
          <a:blip r:embed="rId2">
            <a:lum bright="-40000" contrast="82000"/>
            <a:extLst>
              <a:ext uri="{28A0092B-C50C-407E-A947-70E740481C1C}">
                <a14:useLocalDpi xmlns:a14="http://schemas.microsoft.com/office/drawing/2010/main" val="0"/>
              </a:ext>
            </a:extLst>
          </a:blip>
          <a:srcRect/>
          <a:stretch>
            <a:fillRect/>
          </a:stretch>
        </p:blipFill>
        <p:spPr bwMode="auto">
          <a:xfrm>
            <a:off x="5665509" y="3878584"/>
            <a:ext cx="1484115" cy="148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de cantos arredondados 5"/>
          <p:cNvSpPr/>
          <p:nvPr/>
        </p:nvSpPr>
        <p:spPr>
          <a:xfrm>
            <a:off x="5508104" y="3878584"/>
            <a:ext cx="1798927" cy="156249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Oval 7"/>
          <p:cNvSpPr>
            <a:spLocks noChangeArrowheads="1"/>
          </p:cNvSpPr>
          <p:nvPr/>
        </p:nvSpPr>
        <p:spPr bwMode="auto">
          <a:xfrm>
            <a:off x="580937" y="4012132"/>
            <a:ext cx="2016274" cy="20867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Text Box 9"/>
          <p:cNvSpPr txBox="1">
            <a:spLocks noChangeArrowheads="1"/>
          </p:cNvSpPr>
          <p:nvPr/>
        </p:nvSpPr>
        <p:spPr bwMode="auto">
          <a:xfrm>
            <a:off x="1331640" y="4716433"/>
            <a:ext cx="2572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sz="3200" dirty="0">
                <a:solidFill>
                  <a:srgbClr val="FF0000"/>
                </a:solidFill>
              </a:rPr>
              <a:t>Q</a:t>
            </a:r>
          </a:p>
        </p:txBody>
      </p:sp>
      <p:sp>
        <p:nvSpPr>
          <p:cNvPr id="11" name="Text Box 10"/>
          <p:cNvSpPr txBox="1">
            <a:spLocks noChangeArrowheads="1"/>
          </p:cNvSpPr>
          <p:nvPr/>
        </p:nvSpPr>
        <p:spPr bwMode="auto">
          <a:xfrm>
            <a:off x="2123728" y="4293096"/>
            <a:ext cx="2997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dirty="0">
                <a:solidFill>
                  <a:srgbClr val="FF0000"/>
                </a:solidFill>
              </a:rPr>
              <a:t>q</a:t>
            </a:r>
          </a:p>
        </p:txBody>
      </p:sp>
      <p:sp>
        <p:nvSpPr>
          <p:cNvPr id="12" name="Line 11"/>
          <p:cNvSpPr>
            <a:spLocks noChangeShapeType="1"/>
          </p:cNvSpPr>
          <p:nvPr/>
        </p:nvSpPr>
        <p:spPr bwMode="auto">
          <a:xfrm flipV="1">
            <a:off x="2411760" y="3933056"/>
            <a:ext cx="686592" cy="5337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2228671"/>
            <a:ext cx="9144000" cy="2308324"/>
          </a:xfrm>
          <a:prstGeom prst="rect">
            <a:avLst/>
          </a:prstGeom>
          <a:noFill/>
        </p:spPr>
        <p:txBody>
          <a:bodyPr wrap="square">
            <a:spAutoFit/>
          </a:bodyPr>
          <a:lstStyle/>
          <a:p>
            <a:pPr algn="ctr">
              <a:defRPr/>
            </a:pPr>
            <a:r>
              <a:rPr lang="pt-BR" sz="7200" b="1" kern="10"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reflection blurRad="6350" stA="60000" endA="900" endPos="58000" dir="5400000" sy="-100000" algn="bl" rotWithShape="0"/>
                </a:effectLst>
                <a:latin typeface="Book Antiqua" pitchFamily="18" charset="0"/>
              </a:rPr>
              <a:t>Processos de Eletrização</a:t>
            </a:r>
            <a:endParaRPr lang="pt-BR" sz="72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reflection blurRad="6350" stA="60000" endA="900" endPos="58000" dir="5400000" sy="-100000" algn="bl" rotWithShape="0"/>
              </a:effectLst>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5"/>
          <p:cNvSpPr>
            <a:spLocks noGrp="1"/>
          </p:cNvSpPr>
          <p:nvPr>
            <p:ph idx="4294967295"/>
          </p:nvPr>
        </p:nvSpPr>
        <p:spPr>
          <a:xfrm>
            <a:off x="374848" y="620688"/>
            <a:ext cx="8229600" cy="4868863"/>
          </a:xfrm>
          <a:prstGeom prst="rect">
            <a:avLst/>
          </a:prstGeom>
        </p:spPr>
        <p:txBody>
          <a:bodyPr/>
          <a:lstStyle/>
          <a:p>
            <a:pPr eaLnBrk="1" hangingPunct="1">
              <a:buFont typeface="Wingdings 2" pitchFamily="18" charset="2"/>
              <a:buNone/>
            </a:pPr>
            <a:r>
              <a:rPr lang="pt-BR" smtClean="0"/>
              <a:t>Para se determinar o vetor campo elétrico (E): </a:t>
            </a:r>
          </a:p>
          <a:p>
            <a:pPr eaLnBrk="1" hangingPunct="1">
              <a:buFont typeface="Wingdings 2" pitchFamily="18" charset="2"/>
              <a:buNone/>
            </a:pPr>
            <a:r>
              <a:rPr lang="pt-BR" sz="2800" b="1" smtClean="0"/>
              <a:t>Intensidade:</a:t>
            </a:r>
          </a:p>
          <a:p>
            <a:pPr eaLnBrk="1" hangingPunct="1">
              <a:buFont typeface="Wingdings 2" pitchFamily="18" charset="2"/>
              <a:buNone/>
            </a:pPr>
            <a:endParaRPr lang="pt-BR" sz="2800" b="1" smtClean="0"/>
          </a:p>
          <a:p>
            <a:pPr eaLnBrk="1" hangingPunct="1">
              <a:buFont typeface="Wingdings 2" pitchFamily="18" charset="2"/>
              <a:buNone/>
            </a:pPr>
            <a:endParaRPr lang="pt-BR" sz="2800" b="1" smtClean="0"/>
          </a:p>
          <a:p>
            <a:pPr eaLnBrk="1" hangingPunct="1">
              <a:buFont typeface="Wingdings 2" pitchFamily="18" charset="2"/>
              <a:buNone/>
            </a:pPr>
            <a:endParaRPr lang="pt-BR" sz="2800" b="1" smtClean="0"/>
          </a:p>
          <a:p>
            <a:pPr eaLnBrk="1" hangingPunct="1">
              <a:buFont typeface="Wingdings 2" pitchFamily="18" charset="2"/>
              <a:buNone/>
            </a:pPr>
            <a:endParaRPr lang="pt-BR" sz="2800" b="1" smtClean="0"/>
          </a:p>
          <a:p>
            <a:pPr eaLnBrk="1" hangingPunct="1">
              <a:buFont typeface="Wingdings 2" pitchFamily="18" charset="2"/>
              <a:buNone/>
            </a:pPr>
            <a:r>
              <a:rPr lang="pt-BR" sz="2800" b="1" smtClean="0"/>
              <a:t>Direção: </a:t>
            </a:r>
            <a:r>
              <a:rPr lang="pt-BR" sz="2800" smtClean="0"/>
              <a:t>mesma de F (reta que une as cargas)</a:t>
            </a:r>
          </a:p>
          <a:p>
            <a:pPr eaLnBrk="1" hangingPunct="1">
              <a:buFont typeface="Wingdings 2" pitchFamily="18" charset="2"/>
              <a:buNone/>
            </a:pPr>
            <a:endParaRPr lang="pt-BR" sz="2800" smtClean="0"/>
          </a:p>
          <a:p>
            <a:pPr eaLnBrk="1" hangingPunct="1">
              <a:buFont typeface="Wingdings 2" pitchFamily="18" charset="2"/>
              <a:buNone/>
            </a:pPr>
            <a:r>
              <a:rPr lang="pt-BR" sz="2800" b="1" smtClean="0"/>
              <a:t>Sentido: </a:t>
            </a:r>
            <a:r>
              <a:rPr lang="pt-BR" sz="2800" smtClean="0"/>
              <a:t>se </a:t>
            </a:r>
            <a:r>
              <a:rPr lang="pt-BR" sz="2800" b="1" smtClean="0"/>
              <a:t>q &gt; O</a:t>
            </a:r>
            <a:r>
              <a:rPr lang="pt-BR" sz="2800" smtClean="0"/>
              <a:t>, é o mesmo da força (F);</a:t>
            </a:r>
          </a:p>
          <a:p>
            <a:pPr eaLnBrk="1" hangingPunct="1">
              <a:buFont typeface="Wingdings 2" pitchFamily="18" charset="2"/>
              <a:buNone/>
            </a:pPr>
            <a:r>
              <a:rPr lang="pt-BR" sz="2800" b="1" smtClean="0"/>
              <a:t>                   </a:t>
            </a:r>
            <a:r>
              <a:rPr lang="pt-BR" sz="2800" smtClean="0"/>
              <a:t>se </a:t>
            </a:r>
            <a:r>
              <a:rPr lang="pt-BR" sz="2800" b="1" smtClean="0"/>
              <a:t>q &lt; O</a:t>
            </a:r>
            <a:r>
              <a:rPr lang="pt-BR" sz="2800" smtClean="0"/>
              <a:t>, é contrário ao da força(F).</a:t>
            </a:r>
            <a:endParaRPr lang="pt-BR" sz="2800" b="1" smtClean="0"/>
          </a:p>
        </p:txBody>
      </p:sp>
      <p:pic>
        <p:nvPicPr>
          <p:cNvPr id="4" name="Picture 3"/>
          <p:cNvPicPr>
            <a:picLocks noChangeAspect="1" noChangeArrowheads="1"/>
          </p:cNvPicPr>
          <p:nvPr/>
        </p:nvPicPr>
        <p:blipFill>
          <a:blip r:embed="rId2">
            <a:lum bright="-40000" contrast="96000"/>
            <a:extLst>
              <a:ext uri="{28A0092B-C50C-407E-A947-70E740481C1C}">
                <a14:useLocalDpi xmlns:a14="http://schemas.microsoft.com/office/drawing/2010/main" val="0"/>
              </a:ext>
            </a:extLst>
          </a:blip>
          <a:srcRect/>
          <a:stretch>
            <a:fillRect/>
          </a:stretch>
        </p:blipFill>
        <p:spPr bwMode="auto">
          <a:xfrm>
            <a:off x="3632398" y="1846238"/>
            <a:ext cx="14097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de cantos arredondados 4"/>
          <p:cNvSpPr/>
          <p:nvPr/>
        </p:nvSpPr>
        <p:spPr>
          <a:xfrm>
            <a:off x="3632398" y="1846238"/>
            <a:ext cx="1428750" cy="128587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extLst>
      <p:ext uri="{BB962C8B-B14F-4D97-AF65-F5344CB8AC3E}">
        <p14:creationId xmlns:p14="http://schemas.microsoft.com/office/powerpoint/2010/main" val="714966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4"/>
          <p:cNvSpPr txBox="1">
            <a:spLocks/>
          </p:cNvSpPr>
          <p:nvPr/>
        </p:nvSpPr>
        <p:spPr>
          <a:xfrm>
            <a:off x="323528" y="548680"/>
            <a:ext cx="8229600" cy="4625975"/>
          </a:xfrm>
          <a:prstGeom prst="rect">
            <a:avLst/>
          </a:prstGeom>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buFont typeface="Wingdings 2" pitchFamily="18" charset="2"/>
              <a:buNone/>
            </a:pPr>
            <a:r>
              <a:rPr lang="pt-BR" b="1" dirty="0" smtClean="0"/>
              <a:t>   </a:t>
            </a:r>
            <a:r>
              <a:rPr lang="pt-BR" sz="3200" b="1" dirty="0" smtClean="0"/>
              <a:t>Unidades (SI)</a:t>
            </a:r>
          </a:p>
          <a:p>
            <a:pPr eaLnBrk="1" hangingPunct="1"/>
            <a:endParaRPr lang="pt-BR" b="1" dirty="0" smtClean="0"/>
          </a:p>
          <a:p>
            <a:pPr eaLnBrk="1" hangingPunct="1">
              <a:buFont typeface="Wingdings 2" pitchFamily="18" charset="2"/>
              <a:buNone/>
            </a:pPr>
            <a:endParaRPr lang="pt-BR" dirty="0" smtClean="0"/>
          </a:p>
          <a:p>
            <a:pPr eaLnBrk="1" hangingPunct="1">
              <a:buFont typeface="Wingdings 2" pitchFamily="18" charset="2"/>
              <a:buNone/>
            </a:pPr>
            <a:endParaRPr lang="pt-BR" dirty="0" smtClean="0"/>
          </a:p>
          <a:p>
            <a:pPr eaLnBrk="1" hangingPunct="1">
              <a:buFont typeface="Wingdings 2" pitchFamily="18" charset="2"/>
              <a:buNone/>
            </a:pPr>
            <a:r>
              <a:rPr lang="pt-BR" dirty="0" smtClean="0"/>
              <a:t> </a:t>
            </a:r>
          </a:p>
          <a:p>
            <a:pPr eaLnBrk="1" hangingPunct="1"/>
            <a:endParaRPr lang="pt-BR" dirty="0" smtClean="0"/>
          </a:p>
          <a:p>
            <a:pPr eaLnBrk="1" hangingPunct="1">
              <a:buFont typeface="Wingdings 2" pitchFamily="18" charset="2"/>
              <a:buNone/>
            </a:pPr>
            <a:r>
              <a:rPr lang="pt-BR" dirty="0" smtClean="0"/>
              <a:t>    </a:t>
            </a:r>
          </a:p>
          <a:p>
            <a:pPr eaLnBrk="1" hangingPunct="1">
              <a:buFont typeface="Wingdings 2" pitchFamily="18" charset="2"/>
              <a:buNone/>
            </a:pPr>
            <a:endParaRPr lang="pt-BR" dirty="0" smtClean="0"/>
          </a:p>
          <a:p>
            <a:pPr algn="just" eaLnBrk="1" hangingPunct="1">
              <a:buFont typeface="Wingdings 2" pitchFamily="18" charset="2"/>
              <a:buNone/>
            </a:pPr>
            <a:r>
              <a:rPr lang="pt-BR" dirty="0"/>
              <a:t> </a:t>
            </a:r>
            <a:r>
              <a:rPr lang="pt-BR" dirty="0" smtClean="0"/>
              <a:t>      Outra unidade para o campo elétrico no SI é o </a:t>
            </a:r>
            <a:r>
              <a:rPr lang="pt-BR" b="1" dirty="0" smtClean="0"/>
              <a:t>volt por metro </a:t>
            </a:r>
            <a:r>
              <a:rPr lang="pt-BR" dirty="0" smtClean="0"/>
              <a:t>(V/m).</a:t>
            </a:r>
          </a:p>
        </p:txBody>
      </p:sp>
      <p:pic>
        <p:nvPicPr>
          <p:cNvPr id="4" name="Picture 2"/>
          <p:cNvPicPr>
            <a:picLocks noChangeAspect="1" noChangeArrowheads="1"/>
          </p:cNvPicPr>
          <p:nvPr/>
        </p:nvPicPr>
        <p:blipFill>
          <a:blip r:embed="rId2">
            <a:lum bright="-40000" contrast="68000"/>
            <a:extLst>
              <a:ext uri="{28A0092B-C50C-407E-A947-70E740481C1C}">
                <a14:useLocalDpi xmlns:a14="http://schemas.microsoft.com/office/drawing/2010/main" val="0"/>
              </a:ext>
            </a:extLst>
          </a:blip>
          <a:srcRect/>
          <a:stretch>
            <a:fillRect/>
          </a:stretch>
        </p:blipFill>
        <p:spPr bwMode="auto">
          <a:xfrm>
            <a:off x="937891" y="1838297"/>
            <a:ext cx="1905917" cy="151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95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4"/>
          <p:cNvSpPr>
            <a:spLocks noGrp="1"/>
          </p:cNvSpPr>
          <p:nvPr>
            <p:ph idx="4294967295"/>
          </p:nvPr>
        </p:nvSpPr>
        <p:spPr>
          <a:xfrm>
            <a:off x="323528" y="692696"/>
            <a:ext cx="8229600" cy="1797050"/>
          </a:xfrm>
          <a:prstGeom prst="rect">
            <a:avLst/>
          </a:prstGeom>
        </p:spPr>
        <p:txBody>
          <a:bodyPr/>
          <a:lstStyle/>
          <a:p>
            <a:pPr algn="just" eaLnBrk="1" hangingPunct="1"/>
            <a:r>
              <a:rPr lang="pt-BR" smtClean="0"/>
              <a:t>É possível determinar o campo elétrico num ponto do espaço, mesmo sem conhecer ou existir a carga de prova q. </a:t>
            </a:r>
          </a:p>
          <a:p>
            <a:pPr algn="just" eaLnBrk="1" hangingPunct="1"/>
            <a:endParaRPr lang="pt-BR" smtClean="0"/>
          </a:p>
        </p:txBody>
      </p:sp>
      <p:pic>
        <p:nvPicPr>
          <p:cNvPr id="5" name="Picture 2"/>
          <p:cNvPicPr>
            <a:picLocks noChangeAspect="1" noChangeArrowheads="1"/>
          </p:cNvPicPr>
          <p:nvPr/>
        </p:nvPicPr>
        <p:blipFill>
          <a:blip r:embed="rId2">
            <a:lum bright="-40000" contrast="64000"/>
            <a:extLst>
              <a:ext uri="{28A0092B-C50C-407E-A947-70E740481C1C}">
                <a14:useLocalDpi xmlns:a14="http://schemas.microsoft.com/office/drawing/2010/main" val="0"/>
              </a:ext>
            </a:extLst>
          </a:blip>
          <a:srcRect/>
          <a:stretch>
            <a:fillRect/>
          </a:stretch>
        </p:blipFill>
        <p:spPr bwMode="auto">
          <a:xfrm>
            <a:off x="2580953" y="2946623"/>
            <a:ext cx="4151287" cy="292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de cantos arredondados 5"/>
          <p:cNvSpPr/>
          <p:nvPr/>
        </p:nvSpPr>
        <p:spPr>
          <a:xfrm>
            <a:off x="2438078" y="4174478"/>
            <a:ext cx="4000500" cy="177480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noChangeArrowheads="1"/>
          </p:cNvPicPr>
          <p:nvPr>
            <p:ph idx="4294967295"/>
          </p:nvPr>
        </p:nvPicPr>
        <p:blipFill>
          <a:blip r:embed="rId2">
            <a:lum bright="-40000" contrast="66000"/>
            <a:extLst>
              <a:ext uri="{28A0092B-C50C-407E-A947-70E740481C1C}">
                <a14:useLocalDpi xmlns:a14="http://schemas.microsoft.com/office/drawing/2010/main" val="0"/>
              </a:ext>
            </a:extLst>
          </a:blip>
          <a:srcRect/>
          <a:stretch>
            <a:fillRect/>
          </a:stretch>
        </p:blipFill>
        <p:spPr>
          <a:xfrm>
            <a:off x="2051720" y="980728"/>
            <a:ext cx="4968552" cy="5328592"/>
          </a:xfrm>
          <a:prstGeom prst="rect">
            <a:avLst/>
          </a:prstGeom>
        </p:spPr>
      </p:pic>
      <p:sp>
        <p:nvSpPr>
          <p:cNvPr id="4" name="Text Box 5"/>
          <p:cNvSpPr txBox="1">
            <a:spLocks noChangeArrowheads="1"/>
          </p:cNvSpPr>
          <p:nvPr/>
        </p:nvSpPr>
        <p:spPr bwMode="auto">
          <a:xfrm>
            <a:off x="395536" y="188913"/>
            <a:ext cx="8208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3600" dirty="0" smtClean="0">
                <a:latin typeface="A.C.M.E. Secret Agent" pitchFamily="34" charset="0"/>
              </a:rPr>
              <a:t>Direção e sentido do Campo Elétrico</a:t>
            </a:r>
            <a:endParaRPr lang="pt-BR" sz="3600" dirty="0">
              <a:latin typeface="A.C.M.E. Secret Agent" pitchFamily="34" charset="0"/>
            </a:endParaRPr>
          </a:p>
        </p:txBody>
      </p:sp>
    </p:spTree>
    <p:extLst>
      <p:ext uri="{BB962C8B-B14F-4D97-AF65-F5344CB8AC3E}">
        <p14:creationId xmlns:p14="http://schemas.microsoft.com/office/powerpoint/2010/main" val="3868057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3"/>
          <p:cNvSpPr>
            <a:spLocks noGrp="1"/>
          </p:cNvSpPr>
          <p:nvPr>
            <p:ph idx="4294967295"/>
          </p:nvPr>
        </p:nvSpPr>
        <p:spPr>
          <a:xfrm>
            <a:off x="457200" y="620688"/>
            <a:ext cx="8229600" cy="1654175"/>
          </a:xfrm>
          <a:prstGeom prst="rect">
            <a:avLst/>
          </a:prstGeom>
        </p:spPr>
        <p:txBody>
          <a:bodyPr/>
          <a:lstStyle/>
          <a:p>
            <a:pPr eaLnBrk="1" hangingPunct="1"/>
            <a:r>
              <a:rPr lang="pt-BR" sz="2800" b="1" dirty="0" smtClean="0"/>
              <a:t>Sentido: </a:t>
            </a:r>
          </a:p>
          <a:p>
            <a:pPr marL="0" indent="0" algn="just" eaLnBrk="1" hangingPunct="1">
              <a:buFont typeface="Wingdings 2" pitchFamily="18" charset="2"/>
              <a:buNone/>
            </a:pPr>
            <a:r>
              <a:rPr lang="pt-BR" sz="2800" b="1" dirty="0" smtClean="0"/>
              <a:t>     </a:t>
            </a:r>
            <a:r>
              <a:rPr lang="pt-BR" sz="2800" dirty="0" smtClean="0"/>
              <a:t>se </a:t>
            </a:r>
            <a:r>
              <a:rPr lang="pt-BR" sz="2800" b="1" dirty="0" smtClean="0"/>
              <a:t>Q &gt; O</a:t>
            </a:r>
            <a:r>
              <a:rPr lang="pt-BR" sz="2800" dirty="0" smtClean="0"/>
              <a:t>, o campo é de afastamento da carga (veja o quadro de força e campo);</a:t>
            </a:r>
          </a:p>
        </p:txBody>
      </p:sp>
      <p:sp>
        <p:nvSpPr>
          <p:cNvPr id="4" name="Retângulo 4"/>
          <p:cNvSpPr>
            <a:spLocks noChangeArrowheads="1"/>
          </p:cNvSpPr>
          <p:nvPr/>
        </p:nvSpPr>
        <p:spPr bwMode="auto">
          <a:xfrm>
            <a:off x="539552" y="3060676"/>
            <a:ext cx="806489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sz="2800" dirty="0" smtClean="0">
                <a:latin typeface="Corbel" pitchFamily="34" charset="0"/>
              </a:rPr>
              <a:t>      se </a:t>
            </a:r>
            <a:r>
              <a:rPr lang="pt-BR" sz="2800" b="1" dirty="0">
                <a:latin typeface="Corbel" pitchFamily="34" charset="0"/>
              </a:rPr>
              <a:t>Q &lt; O</a:t>
            </a:r>
            <a:r>
              <a:rPr lang="pt-BR" sz="2800" dirty="0">
                <a:latin typeface="Corbel" pitchFamily="34" charset="0"/>
              </a:rPr>
              <a:t>, o campo elétrico é de aproximação da carga (veja o quadro de força e campo).</a:t>
            </a:r>
          </a:p>
        </p:txBody>
      </p:sp>
      <p:pic>
        <p:nvPicPr>
          <p:cNvPr id="5" name="Picture 2"/>
          <p:cNvPicPr>
            <a:picLocks noChangeAspect="1" noChangeArrowheads="1"/>
          </p:cNvPicPr>
          <p:nvPr/>
        </p:nvPicPr>
        <p:blipFill>
          <a:blip r:embed="rId2">
            <a:lum bright="-40000" contrast="66000"/>
            <a:extLst>
              <a:ext uri="{28A0092B-C50C-407E-A947-70E740481C1C}">
                <a14:useLocalDpi xmlns:a14="http://schemas.microsoft.com/office/drawing/2010/main" val="0"/>
              </a:ext>
            </a:extLst>
          </a:blip>
          <a:srcRect/>
          <a:stretch>
            <a:fillRect/>
          </a:stretch>
        </p:blipFill>
        <p:spPr bwMode="auto">
          <a:xfrm>
            <a:off x="2571750" y="2060551"/>
            <a:ext cx="3638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lum bright="-40000" contrast="62000"/>
            <a:extLst>
              <a:ext uri="{28A0092B-C50C-407E-A947-70E740481C1C}">
                <a14:useLocalDpi xmlns:a14="http://schemas.microsoft.com/office/drawing/2010/main" val="0"/>
              </a:ext>
            </a:extLst>
          </a:blip>
          <a:srcRect/>
          <a:stretch>
            <a:fillRect/>
          </a:stretch>
        </p:blipFill>
        <p:spPr bwMode="auto">
          <a:xfrm>
            <a:off x="2357438" y="4132238"/>
            <a:ext cx="37242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07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4"/>
          <p:cNvSpPr>
            <a:spLocks noGrp="1"/>
          </p:cNvSpPr>
          <p:nvPr>
            <p:ph idx="4294967295"/>
          </p:nvPr>
        </p:nvSpPr>
        <p:spPr>
          <a:xfrm>
            <a:off x="350044" y="548680"/>
            <a:ext cx="8229600" cy="5112568"/>
          </a:xfrm>
          <a:prstGeom prst="rect">
            <a:avLst/>
          </a:prstGeom>
        </p:spPr>
        <p:txBody>
          <a:bodyPr rtlCol="0">
            <a:normAutofit fontScale="92500" lnSpcReduction="20000"/>
          </a:bodyPr>
          <a:lstStyle/>
          <a:p>
            <a:pPr marL="95250" indent="23813" algn="just" eaLnBrk="1" fontAlgn="auto" hangingPunct="1">
              <a:spcBef>
                <a:spcPts val="0"/>
              </a:spcBef>
              <a:spcAft>
                <a:spcPts val="0"/>
              </a:spcAft>
              <a:buFont typeface="Wingdings 2"/>
              <a:buNone/>
              <a:defRPr/>
            </a:pPr>
            <a:r>
              <a:rPr lang="pt-BR" sz="2800" dirty="0" smtClean="0"/>
              <a:t>    Para se determinar o campo elétrico em função da carga que o origina: </a:t>
            </a:r>
          </a:p>
          <a:p>
            <a:pPr marL="438912" indent="-320040" algn="just" eaLnBrk="1" fontAlgn="auto" hangingPunct="1">
              <a:spcBef>
                <a:spcPts val="0"/>
              </a:spcBef>
              <a:spcAft>
                <a:spcPts val="0"/>
              </a:spcAft>
              <a:buFont typeface="Wingdings 2"/>
              <a:buNone/>
              <a:defRPr/>
            </a:pPr>
            <a:endParaRPr lang="pt-BR" sz="2800" b="1" dirty="0" smtClean="0"/>
          </a:p>
          <a:p>
            <a:pPr marL="438912" indent="-320040" algn="just" eaLnBrk="1" fontAlgn="auto" hangingPunct="1">
              <a:spcBef>
                <a:spcPts val="0"/>
              </a:spcBef>
              <a:spcAft>
                <a:spcPts val="0"/>
              </a:spcAft>
              <a:buFont typeface="Wingdings 2"/>
              <a:buNone/>
              <a:defRPr/>
            </a:pPr>
            <a:endParaRPr lang="pt-BR" sz="2800" b="1" dirty="0"/>
          </a:p>
          <a:p>
            <a:pPr marL="438912" indent="-320040" algn="just" eaLnBrk="1" fontAlgn="auto" hangingPunct="1">
              <a:spcBef>
                <a:spcPts val="0"/>
              </a:spcBef>
              <a:spcAft>
                <a:spcPts val="0"/>
              </a:spcAft>
              <a:buFont typeface="Wingdings 2"/>
              <a:buNone/>
              <a:defRPr/>
            </a:pPr>
            <a:r>
              <a:rPr lang="pt-BR" sz="2800" b="1" dirty="0" smtClean="0"/>
              <a:t>Intensidade:</a:t>
            </a:r>
          </a:p>
          <a:p>
            <a:pPr marL="438912" indent="-320040" algn="just" eaLnBrk="1" fontAlgn="auto" hangingPunct="1">
              <a:spcBef>
                <a:spcPts val="0"/>
              </a:spcBef>
              <a:spcAft>
                <a:spcPts val="0"/>
              </a:spcAft>
              <a:buFont typeface="Wingdings 2"/>
              <a:buNone/>
              <a:defRPr/>
            </a:pPr>
            <a:endParaRPr lang="pt-BR" sz="2800" b="1" dirty="0" smtClean="0"/>
          </a:p>
          <a:p>
            <a:pPr marL="438912" indent="-320040" algn="just" eaLnBrk="1" fontAlgn="auto" hangingPunct="1">
              <a:spcBef>
                <a:spcPts val="0"/>
              </a:spcBef>
              <a:spcAft>
                <a:spcPts val="0"/>
              </a:spcAft>
              <a:buFont typeface="Wingdings 2"/>
              <a:buNone/>
              <a:defRPr/>
            </a:pPr>
            <a:endParaRPr lang="pt-BR" sz="2800" b="1" dirty="0" smtClean="0"/>
          </a:p>
          <a:p>
            <a:pPr marL="438912" indent="-320040" algn="just" eaLnBrk="1" fontAlgn="auto" hangingPunct="1">
              <a:spcBef>
                <a:spcPts val="0"/>
              </a:spcBef>
              <a:spcAft>
                <a:spcPts val="0"/>
              </a:spcAft>
              <a:buFont typeface="Wingdings 2"/>
              <a:buNone/>
              <a:defRPr/>
            </a:pPr>
            <a:endParaRPr lang="pt-BR" sz="2800" b="1" dirty="0" smtClean="0"/>
          </a:p>
          <a:p>
            <a:pPr marL="438912" indent="-320040" algn="just" eaLnBrk="1" fontAlgn="auto" hangingPunct="1">
              <a:spcBef>
                <a:spcPts val="0"/>
              </a:spcBef>
              <a:spcAft>
                <a:spcPts val="0"/>
              </a:spcAft>
              <a:buFont typeface="Wingdings 2"/>
              <a:buNone/>
              <a:defRPr/>
            </a:pPr>
            <a:endParaRPr lang="pt-BR" sz="2800" b="1" dirty="0" smtClean="0"/>
          </a:p>
          <a:p>
            <a:pPr marL="438912" indent="-320040" algn="just" eaLnBrk="1" fontAlgn="auto" hangingPunct="1">
              <a:spcBef>
                <a:spcPts val="0"/>
              </a:spcBef>
              <a:spcAft>
                <a:spcPts val="0"/>
              </a:spcAft>
              <a:buFont typeface="Wingdings 2"/>
              <a:buNone/>
              <a:defRPr/>
            </a:pPr>
            <a:endParaRPr lang="pt-BR" sz="2800" b="1" dirty="0" smtClean="0"/>
          </a:p>
          <a:p>
            <a:pPr marL="438912" indent="-320040" algn="just" eaLnBrk="1" fontAlgn="auto" hangingPunct="1">
              <a:spcBef>
                <a:spcPts val="0"/>
              </a:spcBef>
              <a:spcAft>
                <a:spcPts val="0"/>
              </a:spcAft>
              <a:buFont typeface="Wingdings 2"/>
              <a:buNone/>
              <a:defRPr/>
            </a:pPr>
            <a:endParaRPr lang="pt-BR" sz="2800" b="1" dirty="0"/>
          </a:p>
          <a:p>
            <a:pPr marL="438912" indent="-320040" algn="just" eaLnBrk="1" fontAlgn="auto" hangingPunct="1">
              <a:spcBef>
                <a:spcPts val="0"/>
              </a:spcBef>
              <a:spcAft>
                <a:spcPts val="0"/>
              </a:spcAft>
              <a:buFont typeface="Wingdings 2"/>
              <a:buNone/>
              <a:defRPr/>
            </a:pPr>
            <a:r>
              <a:rPr lang="pt-BR" sz="2800" b="1" dirty="0" smtClean="0"/>
              <a:t>Direção: </a:t>
            </a:r>
            <a:r>
              <a:rPr lang="pt-BR" sz="2800" dirty="0" smtClean="0"/>
              <a:t>da reta que une a carga ao ponto onde se quer calcular o campo. </a:t>
            </a:r>
          </a:p>
          <a:p>
            <a:pPr marL="438912" indent="-320040" algn="just" eaLnBrk="1" fontAlgn="auto" hangingPunct="1">
              <a:spcBef>
                <a:spcPts val="0"/>
              </a:spcBef>
              <a:spcAft>
                <a:spcPts val="0"/>
              </a:spcAft>
              <a:buFont typeface="Wingdings 2"/>
              <a:buNone/>
              <a:defRPr/>
            </a:pPr>
            <a:endParaRPr lang="pt-BR" sz="2800" b="1" dirty="0" smtClean="0"/>
          </a:p>
          <a:p>
            <a:pPr marL="438912" indent="-320040" algn="just" eaLnBrk="1" fontAlgn="auto" hangingPunct="1">
              <a:spcBef>
                <a:spcPts val="0"/>
              </a:spcBef>
              <a:spcAft>
                <a:spcPts val="0"/>
              </a:spcAft>
              <a:buFont typeface="Wingdings 2"/>
              <a:buNone/>
              <a:defRPr/>
            </a:pPr>
            <a:r>
              <a:rPr lang="pt-BR" sz="2800" dirty="0" smtClean="0"/>
              <a:t> </a:t>
            </a:r>
          </a:p>
          <a:p>
            <a:pPr marL="438912" indent="-320040" algn="just" eaLnBrk="1" fontAlgn="auto" hangingPunct="1">
              <a:spcBef>
                <a:spcPts val="0"/>
              </a:spcBef>
              <a:spcAft>
                <a:spcPts val="0"/>
              </a:spcAft>
              <a:buFont typeface="Wingdings 2"/>
              <a:buNone/>
              <a:defRPr/>
            </a:pPr>
            <a:endParaRPr lang="pt-BR" sz="2800" b="1" dirty="0" smtClean="0"/>
          </a:p>
        </p:txBody>
      </p:sp>
      <p:pic>
        <p:nvPicPr>
          <p:cNvPr id="4" name="Picture 3"/>
          <p:cNvPicPr>
            <a:picLocks noChangeAspect="1" noChangeArrowheads="1"/>
          </p:cNvPicPr>
          <p:nvPr/>
        </p:nvPicPr>
        <p:blipFill>
          <a:blip r:embed="rId2">
            <a:lum bright="-58000" contrast="96000"/>
            <a:extLst>
              <a:ext uri="{28A0092B-C50C-407E-A947-70E740481C1C}">
                <a14:useLocalDpi xmlns:a14="http://schemas.microsoft.com/office/drawing/2010/main" val="0"/>
              </a:ext>
            </a:extLst>
          </a:blip>
          <a:srcRect/>
          <a:stretch>
            <a:fillRect/>
          </a:stretch>
        </p:blipFill>
        <p:spPr bwMode="auto">
          <a:xfrm>
            <a:off x="3857625" y="2501454"/>
            <a:ext cx="11430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de cantos arredondados 4"/>
          <p:cNvSpPr/>
          <p:nvPr/>
        </p:nvSpPr>
        <p:spPr>
          <a:xfrm>
            <a:off x="3714750" y="2430016"/>
            <a:ext cx="1500188" cy="107156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pt-BR"/>
          </a:p>
        </p:txBody>
      </p:sp>
    </p:spTree>
    <p:extLst>
      <p:ext uri="{BB962C8B-B14F-4D97-AF65-F5344CB8AC3E}">
        <p14:creationId xmlns:p14="http://schemas.microsoft.com/office/powerpoint/2010/main" val="3392905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971550" y="188913"/>
            <a:ext cx="7200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4400" dirty="0">
                <a:solidFill>
                  <a:srgbClr val="FF0000"/>
                </a:solidFill>
                <a:latin typeface="A.C.M.E. Secret Agent" pitchFamily="34" charset="0"/>
              </a:rPr>
              <a:t>LINHAS DE FORÇA</a:t>
            </a:r>
            <a:endParaRPr lang="pt-BR" sz="2800" dirty="0">
              <a:solidFill>
                <a:srgbClr val="FF0000"/>
              </a:solidFill>
              <a:latin typeface="A.C.M.E. Secret Agent" pitchFamily="34" charset="0"/>
            </a:endParaRPr>
          </a:p>
        </p:txBody>
      </p:sp>
      <p:pic>
        <p:nvPicPr>
          <p:cNvPr id="43011" name="Picture 7" descr="figur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981075"/>
            <a:ext cx="4897438"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9" descr="figur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644900"/>
            <a:ext cx="5183187"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duplocamp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47813" y="973138"/>
            <a:ext cx="604837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57200" y="1774825"/>
            <a:ext cx="8229600" cy="4625975"/>
          </a:xfrm>
        </p:spPr>
        <p:txBody>
          <a:bodyPr/>
          <a:lstStyle/>
          <a:p>
            <a:pPr eaLnBrk="1" hangingPunct="1"/>
            <a:r>
              <a:rPr lang="pt-BR" dirty="0" smtClean="0"/>
              <a:t>As linhas de força não se cruzam em nenhum ponto. </a:t>
            </a:r>
          </a:p>
          <a:p>
            <a:pPr eaLnBrk="1" hangingPunct="1"/>
            <a:endParaRPr lang="pt-BR" dirty="0" smtClean="0"/>
          </a:p>
          <a:p>
            <a:pPr algn="just" eaLnBrk="1" hangingPunct="1"/>
            <a:r>
              <a:rPr lang="pt-BR" dirty="0" smtClean="0"/>
              <a:t>Quanto maior o número de linhas que chegam a uma carga elétrica ou dela saem, tanto maior será o módulo dessa carga.</a:t>
            </a:r>
          </a:p>
        </p:txBody>
      </p:sp>
      <p:sp>
        <p:nvSpPr>
          <p:cNvPr id="5" name="Text Box 5"/>
          <p:cNvSpPr txBox="1">
            <a:spLocks noChangeArrowheads="1"/>
          </p:cNvSpPr>
          <p:nvPr/>
        </p:nvSpPr>
        <p:spPr bwMode="auto">
          <a:xfrm>
            <a:off x="539552" y="499319"/>
            <a:ext cx="7200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pt-BR" sz="4400" dirty="0" smtClean="0">
                <a:latin typeface="A.C.M.E. Secret Agent" pitchFamily="34" charset="0"/>
              </a:rPr>
              <a:t>Obs.:</a:t>
            </a:r>
            <a:endParaRPr lang="pt-BR" sz="2800" dirty="0">
              <a:latin typeface="A.C.M.E. Secret Agent" pitchFamily="34" charset="0"/>
            </a:endParaRPr>
          </a:p>
        </p:txBody>
      </p:sp>
    </p:spTree>
    <p:extLst>
      <p:ext uri="{BB962C8B-B14F-4D97-AF65-F5344CB8AC3E}">
        <p14:creationId xmlns:p14="http://schemas.microsoft.com/office/powerpoint/2010/main" val="1250183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800" y="116632"/>
            <a:ext cx="7467600" cy="706090"/>
          </a:xfrm>
        </p:spPr>
        <p:txBody>
          <a:bodyPr/>
          <a:lstStyle/>
          <a:p>
            <a:r>
              <a:rPr lang="pt-BR" dirty="0" smtClean="0"/>
              <a:t>Exercícios </a:t>
            </a:r>
            <a:endParaRPr lang="pt-BR" dirty="0"/>
          </a:p>
        </p:txBody>
      </p:sp>
      <p:sp>
        <p:nvSpPr>
          <p:cNvPr id="3" name="Espaço Reservado para Conteúdo 2"/>
          <p:cNvSpPr>
            <a:spLocks noGrp="1"/>
          </p:cNvSpPr>
          <p:nvPr>
            <p:ph sz="quarter" idx="1"/>
          </p:nvPr>
        </p:nvSpPr>
        <p:spPr>
          <a:xfrm>
            <a:off x="251520" y="1124744"/>
            <a:ext cx="8280920" cy="5017768"/>
          </a:xfrm>
        </p:spPr>
        <p:txBody>
          <a:bodyPr/>
          <a:lstStyle/>
          <a:p>
            <a:pPr marL="0" indent="0" algn="just">
              <a:buNone/>
            </a:pPr>
            <a:r>
              <a:rPr lang="pt-BR" sz="2800" dirty="0" smtClean="0"/>
              <a:t>01. Duas partículas, eletricamente carregadas com + 8,0 </a:t>
            </a:r>
            <a:r>
              <a:rPr lang="pt-BR" sz="2800" dirty="0" smtClean="0">
                <a:latin typeface="Arial" charset="0"/>
                <a:ea typeface="Times New Roman" pitchFamily="18" charset="0"/>
                <a:cs typeface="Arial" charset="0"/>
              </a:rPr>
              <a:t>. 10 </a:t>
            </a:r>
            <a:r>
              <a:rPr lang="pt-BR" sz="2800" baseline="30000" dirty="0" smtClean="0">
                <a:ea typeface="Times New Roman" pitchFamily="18" charset="0"/>
                <a:cs typeface="Arial" charset="0"/>
              </a:rPr>
              <a:t>–</a:t>
            </a:r>
            <a:r>
              <a:rPr lang="pt-BR" sz="2800" baseline="30000" dirty="0" smtClean="0">
                <a:latin typeface="Arial" charset="0"/>
                <a:ea typeface="Times New Roman" pitchFamily="18" charset="0"/>
                <a:cs typeface="Arial" charset="0"/>
              </a:rPr>
              <a:t> 6 </a:t>
            </a:r>
            <a:r>
              <a:rPr lang="pt-BR" sz="2800" dirty="0" smtClean="0"/>
              <a:t>C cada um, são colocadas no vácuo a uma distância de 30 cm, onde K0 =  9,0. </a:t>
            </a:r>
            <a:r>
              <a:rPr lang="pt-BR" sz="2800" dirty="0" smtClean="0">
                <a:latin typeface="Arial" charset="0"/>
                <a:ea typeface="Times New Roman" pitchFamily="18" charset="0"/>
                <a:cs typeface="Arial" charset="0"/>
              </a:rPr>
              <a:t>10 </a:t>
            </a:r>
            <a:r>
              <a:rPr lang="pt-BR" sz="2800" baseline="30000" dirty="0" smtClean="0">
                <a:ea typeface="Times New Roman" pitchFamily="18" charset="0"/>
                <a:cs typeface="Arial" charset="0"/>
              </a:rPr>
              <a:t>–</a:t>
            </a:r>
            <a:r>
              <a:rPr lang="pt-BR" sz="2800" baseline="30000" dirty="0" smtClean="0">
                <a:latin typeface="Arial" charset="0"/>
                <a:ea typeface="Times New Roman" pitchFamily="18" charset="0"/>
                <a:cs typeface="Arial" charset="0"/>
              </a:rPr>
              <a:t> 9 </a:t>
            </a:r>
            <a:r>
              <a:rPr lang="pt-BR" sz="2800" dirty="0" smtClean="0"/>
              <a:t>N.m²/c². A força de interação eletrostática entre essas cargas é: </a:t>
            </a:r>
          </a:p>
          <a:p>
            <a:pPr marL="457200" indent="-457200" algn="just">
              <a:buAutoNum type="alphaLcParenR"/>
            </a:pPr>
            <a:r>
              <a:rPr lang="pt-BR" sz="2800" dirty="0" smtClean="0"/>
              <a:t>De repulsão e igual a 6,4 N</a:t>
            </a:r>
          </a:p>
          <a:p>
            <a:pPr marL="457200" indent="-457200" algn="just">
              <a:buAutoNum type="alphaLcParenR"/>
            </a:pPr>
            <a:r>
              <a:rPr lang="pt-BR" sz="2800" dirty="0" smtClean="0"/>
              <a:t>De repulsão e igual a 1,6 N</a:t>
            </a:r>
          </a:p>
          <a:p>
            <a:pPr marL="457200" indent="-457200" algn="just">
              <a:buAutoNum type="alphaLcParenR"/>
            </a:pPr>
            <a:r>
              <a:rPr lang="pt-BR" sz="2800" dirty="0" smtClean="0"/>
              <a:t>De atração e igual a 6,4 N</a:t>
            </a:r>
          </a:p>
          <a:p>
            <a:pPr marL="457200" indent="-457200" algn="just">
              <a:buAutoNum type="alphaLcParenR"/>
            </a:pPr>
            <a:r>
              <a:rPr lang="pt-BR" sz="2800" dirty="0" smtClean="0"/>
              <a:t>De atração e igual a 1,6 N</a:t>
            </a:r>
          </a:p>
          <a:p>
            <a:pPr marL="457200" indent="-457200" algn="just">
              <a:buAutoNum type="alphaLcParenR"/>
            </a:pPr>
            <a:r>
              <a:rPr lang="pt-BR" sz="2800" dirty="0" smtClean="0"/>
              <a:t>Impossível de ser determinada</a:t>
            </a:r>
            <a:endParaRPr lang="pt-BR" sz="2800" dirty="0"/>
          </a:p>
        </p:txBody>
      </p:sp>
    </p:spTree>
    <p:extLst>
      <p:ext uri="{BB962C8B-B14F-4D97-AF65-F5344CB8AC3E}">
        <p14:creationId xmlns:p14="http://schemas.microsoft.com/office/powerpoint/2010/main" val="56928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771525"/>
          </a:xfrm>
        </p:spPr>
        <p:txBody>
          <a:bodyPr/>
          <a:lstStyle/>
          <a:p>
            <a:pPr eaLnBrk="1" fontAlgn="auto" hangingPunct="1">
              <a:spcAft>
                <a:spcPts val="0"/>
              </a:spcAft>
              <a:defRPr/>
            </a:pPr>
            <a:r>
              <a:rPr lang="pt-BR" sz="4400" dirty="0" smtClean="0">
                <a:solidFill>
                  <a:srgbClr val="FF0000"/>
                </a:solidFill>
                <a:effectLst>
                  <a:outerShdw blurRad="38100" dist="38100" dir="2700000" algn="tl">
                    <a:srgbClr val="000000"/>
                  </a:outerShdw>
                </a:effectLst>
              </a:rPr>
              <a:t>ATRITO</a:t>
            </a:r>
          </a:p>
        </p:txBody>
      </p:sp>
      <p:sp>
        <p:nvSpPr>
          <p:cNvPr id="26627" name="Rectangle 3"/>
          <p:cNvSpPr>
            <a:spLocks noChangeArrowheads="1"/>
          </p:cNvSpPr>
          <p:nvPr/>
        </p:nvSpPr>
        <p:spPr bwMode="auto">
          <a:xfrm>
            <a:off x="1588" y="2462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pic>
        <p:nvPicPr>
          <p:cNvPr id="10245" name="Picture 5" descr="eletrizacao3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428750"/>
            <a:ext cx="4114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785813" y="4357688"/>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Na eletrização por atrito os corpos ficam eletrizados com cargas de sinais </a:t>
            </a:r>
            <a:r>
              <a:rPr lang="pt-BR">
                <a:solidFill>
                  <a:srgbClr val="FF0000"/>
                </a:solidFill>
              </a:rPr>
              <a:t>opostos</a:t>
            </a:r>
            <a:r>
              <a:rPr lang="pt-BR"/>
              <a:t>.</a:t>
            </a:r>
          </a:p>
        </p:txBody>
      </p:sp>
      <p:pic>
        <p:nvPicPr>
          <p:cNvPr id="6" name="Picture 7" descr="i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5205413"/>
            <a:ext cx="6072188"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0-#ppt_w/2"/>
                                          </p:val>
                                        </p:tav>
                                        <p:tav tm="100000">
                                          <p:val>
                                            <p:strVal val="#ppt_x"/>
                                          </p:val>
                                        </p:tav>
                                      </p:tavLst>
                                    </p:anim>
                                    <p:anim calcmode="lin" valueType="num">
                                      <p:cBhvr additive="base">
                                        <p:cTn id="14"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0"/>
                                        </p:tgtEl>
                                        <p:attrNameLst>
                                          <p:attrName>style.visibility</p:attrName>
                                        </p:attrNameLst>
                                      </p:cBhvr>
                                      <p:to>
                                        <p:strVal val="visible"/>
                                      </p:to>
                                    </p:set>
                                    <p:anim calcmode="lin" valueType="num">
                                      <p:cBhvr additive="base">
                                        <p:cTn id="19" dur="500" fill="hold"/>
                                        <p:tgtEl>
                                          <p:spTgt spid="10250"/>
                                        </p:tgtEl>
                                        <p:attrNameLst>
                                          <p:attrName>ppt_x</p:attrName>
                                        </p:attrNameLst>
                                      </p:cBhvr>
                                      <p:tavLst>
                                        <p:tav tm="0">
                                          <p:val>
                                            <p:strVal val="0-#ppt_w/2"/>
                                          </p:val>
                                        </p:tav>
                                        <p:tav tm="100000">
                                          <p:val>
                                            <p:strVal val="#ppt_x"/>
                                          </p:val>
                                        </p:tav>
                                      </p:tavLst>
                                    </p:anim>
                                    <p:anim calcmode="lin" valueType="num">
                                      <p:cBhvr additive="base">
                                        <p:cTn id="20"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5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51520" y="404664"/>
            <a:ext cx="8352928" cy="5544616"/>
          </a:xfrm>
        </p:spPr>
        <p:txBody>
          <a:bodyPr/>
          <a:lstStyle/>
          <a:p>
            <a:pPr marL="0" indent="0" algn="just">
              <a:buNone/>
            </a:pPr>
            <a:r>
              <a:rPr lang="pt-BR" sz="2800" dirty="0" smtClean="0"/>
              <a:t>02. Duas partículas de cargas Q e q, de sinais opostos, separadas por uma distância d, se atraem com força F=0,18 N.</a:t>
            </a:r>
          </a:p>
          <a:p>
            <a:pPr marL="0" indent="0" algn="just">
              <a:buNone/>
            </a:pPr>
            <a:r>
              <a:rPr lang="pt-BR" sz="2800" dirty="0" smtClean="0"/>
              <a:t>Determine a intensidade da força de atração entre essas partículas se:</a:t>
            </a:r>
          </a:p>
          <a:p>
            <a:pPr marL="0" indent="0" algn="just">
              <a:buNone/>
            </a:pPr>
            <a:endParaRPr lang="pt-BR" sz="2800" dirty="0" smtClean="0"/>
          </a:p>
          <a:p>
            <a:pPr marL="0" indent="0" algn="just">
              <a:buNone/>
            </a:pPr>
            <a:r>
              <a:rPr lang="pt-BR" sz="2800" dirty="0" smtClean="0"/>
              <a:t>a) A distância entre elas torna-se três vezes maior.</a:t>
            </a:r>
          </a:p>
          <a:p>
            <a:pPr marL="0" indent="0" algn="just">
              <a:buNone/>
            </a:pPr>
            <a:endParaRPr lang="pt-BR" sz="2800" dirty="0" smtClean="0"/>
          </a:p>
          <a:p>
            <a:pPr marL="0" indent="0" algn="just">
              <a:buNone/>
            </a:pPr>
            <a:r>
              <a:rPr lang="pt-BR" sz="2800" dirty="0" smtClean="0"/>
              <a:t>b) O valor do módulo da carga de cada partícula reduzir-se à metade, mantendo-se inalterada a distância inicial d. </a:t>
            </a:r>
            <a:endParaRPr lang="pt-BR" sz="2800" dirty="0"/>
          </a:p>
        </p:txBody>
      </p:sp>
    </p:spTree>
    <p:extLst>
      <p:ext uri="{BB962C8B-B14F-4D97-AF65-F5344CB8AC3E}">
        <p14:creationId xmlns:p14="http://schemas.microsoft.com/office/powerpoint/2010/main" val="4132864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51520" y="332656"/>
            <a:ext cx="8352928" cy="2952328"/>
          </a:xfrm>
        </p:spPr>
        <p:txBody>
          <a:bodyPr/>
          <a:lstStyle/>
          <a:p>
            <a:pPr marL="0" indent="0" algn="just">
              <a:buNone/>
            </a:pPr>
            <a:r>
              <a:rPr lang="pt-BR" sz="2800" dirty="0" smtClean="0"/>
              <a:t>03. Três cargas elétricas puntiformes localizam-se nos vértices de um triângulo retângulo conforme a figura abaixo. Sendo o meio o vácuo (K</a:t>
            </a:r>
            <a:r>
              <a:rPr lang="pt-BR" sz="1800" dirty="0" smtClean="0"/>
              <a:t>0</a:t>
            </a:r>
            <a:r>
              <a:rPr lang="pt-BR" sz="2800" dirty="0" smtClean="0"/>
              <a:t> =  9,0. </a:t>
            </a:r>
            <a:r>
              <a:rPr lang="pt-BR" sz="2800" dirty="0" smtClean="0">
                <a:latin typeface="Arial" charset="0"/>
                <a:ea typeface="Times New Roman" pitchFamily="18" charset="0"/>
                <a:cs typeface="Arial" charset="0"/>
              </a:rPr>
              <a:t>10 </a:t>
            </a:r>
            <a:r>
              <a:rPr lang="pt-BR" sz="2800" baseline="30000" dirty="0" smtClean="0">
                <a:ea typeface="Times New Roman" pitchFamily="18" charset="0"/>
                <a:cs typeface="Arial" charset="0"/>
              </a:rPr>
              <a:t>–</a:t>
            </a:r>
            <a:r>
              <a:rPr lang="pt-BR" sz="2800" baseline="30000" dirty="0" smtClean="0">
                <a:latin typeface="Arial" charset="0"/>
                <a:ea typeface="Times New Roman" pitchFamily="18" charset="0"/>
                <a:cs typeface="Arial" charset="0"/>
              </a:rPr>
              <a:t> 9 </a:t>
            </a:r>
            <a:r>
              <a:rPr lang="pt-BR" sz="2800" dirty="0" smtClean="0"/>
              <a:t>N.m²/c²), determine a intensidade da resultante das forças de Q1 = 5,4mC e Q2 = -12,8mC sobre a carga q = 1mC. </a:t>
            </a:r>
            <a:endParaRPr lang="pt-BR" sz="2800"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758" y="3093756"/>
            <a:ext cx="3389394" cy="368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149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23528" y="476672"/>
            <a:ext cx="8208912" cy="2808312"/>
          </a:xfrm>
        </p:spPr>
        <p:txBody>
          <a:bodyPr/>
          <a:lstStyle/>
          <a:p>
            <a:pPr marL="0" indent="0">
              <a:buNone/>
            </a:pPr>
            <a:endParaRPr lang="pt-BR" dirty="0" smtClean="0"/>
          </a:p>
          <a:p>
            <a:pPr marL="0" indent="0" algn="just">
              <a:buNone/>
            </a:pPr>
            <a:r>
              <a:rPr lang="pt-BR" dirty="0" smtClean="0"/>
              <a:t>04. </a:t>
            </a:r>
            <a:r>
              <a:rPr lang="pt-BR" dirty="0" smtClean="0"/>
              <a:t>Calcular a intensidade e representar o vetor campo elétrico resultante no ponto X devido às cargas elétricas Q</a:t>
            </a:r>
            <a:r>
              <a:rPr lang="pt-BR" sz="1600" dirty="0" smtClean="0"/>
              <a:t>A</a:t>
            </a:r>
            <a:r>
              <a:rPr lang="pt-BR" dirty="0" smtClean="0"/>
              <a:t> e Q</a:t>
            </a:r>
            <a:r>
              <a:rPr lang="pt-BR" sz="1600" dirty="0" smtClean="0"/>
              <a:t>B</a:t>
            </a:r>
            <a:r>
              <a:rPr lang="pt-BR" dirty="0" smtClean="0"/>
              <a:t> da figura, sabendo-se que estão imersas no vácuo.</a:t>
            </a:r>
          </a:p>
          <a:p>
            <a:pPr marL="0" indent="0" algn="just">
              <a:buNone/>
            </a:pPr>
            <a:r>
              <a:rPr lang="pt-BR" dirty="0" smtClean="0"/>
              <a:t>Dado: </a:t>
            </a:r>
            <a:r>
              <a:rPr lang="pt-BR" dirty="0"/>
              <a:t>K</a:t>
            </a:r>
            <a:r>
              <a:rPr lang="pt-BR" sz="1600" dirty="0"/>
              <a:t>0</a:t>
            </a:r>
            <a:r>
              <a:rPr lang="pt-BR" dirty="0"/>
              <a:t> =  9,0. </a:t>
            </a:r>
            <a:r>
              <a:rPr lang="pt-BR" dirty="0">
                <a:latin typeface="Arial" charset="0"/>
                <a:ea typeface="Times New Roman" pitchFamily="18" charset="0"/>
                <a:cs typeface="Arial" charset="0"/>
              </a:rPr>
              <a:t>10 </a:t>
            </a:r>
            <a:r>
              <a:rPr lang="pt-BR" baseline="30000" dirty="0">
                <a:ea typeface="Times New Roman" pitchFamily="18" charset="0"/>
                <a:cs typeface="Arial" charset="0"/>
              </a:rPr>
              <a:t>–</a:t>
            </a:r>
            <a:r>
              <a:rPr lang="pt-BR" baseline="30000" dirty="0">
                <a:latin typeface="Arial" charset="0"/>
                <a:ea typeface="Times New Roman" pitchFamily="18" charset="0"/>
                <a:cs typeface="Arial" charset="0"/>
              </a:rPr>
              <a:t> 9 </a:t>
            </a:r>
            <a:r>
              <a:rPr lang="pt-BR" dirty="0"/>
              <a:t>N.m²/c². </a:t>
            </a:r>
            <a:endParaRPr lang="pt-BR" dirty="0" smtClean="0"/>
          </a:p>
          <a:p>
            <a:pPr marL="0" indent="0" algn="just">
              <a:buNone/>
            </a:pPr>
            <a:endParaRPr lang="pt-BR" dirty="0"/>
          </a:p>
          <a:p>
            <a:pPr marL="0" indent="0" algn="just">
              <a:buNone/>
            </a:pPr>
            <a:endParaRPr lang="pt-BR"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2995875"/>
            <a:ext cx="6291788" cy="31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622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p:cNvSpPr txBox="1">
            <a:spLocks noChangeArrowheads="1"/>
          </p:cNvSpPr>
          <p:nvPr/>
        </p:nvSpPr>
        <p:spPr bwMode="auto">
          <a:xfrm>
            <a:off x="971550" y="188913"/>
            <a:ext cx="7200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2800">
                <a:solidFill>
                  <a:srgbClr val="FF0000"/>
                </a:solidFill>
                <a:latin typeface="A.C.M.E. Secret Agent" pitchFamily="34" charset="0"/>
              </a:rPr>
              <a:t>POTENCIAL ELÉTRICO</a:t>
            </a:r>
          </a:p>
        </p:txBody>
      </p:sp>
      <p:sp>
        <p:nvSpPr>
          <p:cNvPr id="45059" name="Text Box 8"/>
          <p:cNvSpPr txBox="1">
            <a:spLocks noChangeArrowheads="1"/>
          </p:cNvSpPr>
          <p:nvPr/>
        </p:nvSpPr>
        <p:spPr bwMode="auto">
          <a:xfrm>
            <a:off x="358775" y="908050"/>
            <a:ext cx="83169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pt-BR" dirty="0" smtClean="0">
                <a:solidFill>
                  <a:schemeClr val="accent2"/>
                </a:solidFill>
              </a:rPr>
              <a:t>           Poder </a:t>
            </a:r>
            <a:r>
              <a:rPr lang="pt-BR" dirty="0">
                <a:solidFill>
                  <a:schemeClr val="accent2"/>
                </a:solidFill>
              </a:rPr>
              <a:t>de atração ou repulsão dentro do campo </a:t>
            </a:r>
            <a:r>
              <a:rPr lang="pt-BR" dirty="0" smtClean="0">
                <a:solidFill>
                  <a:schemeClr val="accent2"/>
                </a:solidFill>
              </a:rPr>
              <a:t>elétrico, essa propriedade, denominada Potencial Elétrico V, é somente um ponto, independe da carga de prova q e pode ser medida pela expressão:</a:t>
            </a:r>
            <a:endParaRPr lang="pt-BR" dirty="0">
              <a:solidFill>
                <a:schemeClr val="accent2"/>
              </a:solidFill>
            </a:endParaRPr>
          </a:p>
        </p:txBody>
      </p:sp>
      <p:grpSp>
        <p:nvGrpSpPr>
          <p:cNvPr id="45060" name="Group 14"/>
          <p:cNvGrpSpPr>
            <a:grpSpLocks/>
          </p:cNvGrpSpPr>
          <p:nvPr/>
        </p:nvGrpSpPr>
        <p:grpSpPr bwMode="auto">
          <a:xfrm>
            <a:off x="611560" y="2853532"/>
            <a:ext cx="3960813" cy="3240881"/>
            <a:chOff x="1292" y="1525"/>
            <a:chExt cx="3085" cy="2495"/>
          </a:xfrm>
        </p:grpSpPr>
        <p:sp>
          <p:nvSpPr>
            <p:cNvPr id="45061" name="Oval 4"/>
            <p:cNvSpPr>
              <a:spLocks noChangeArrowheads="1"/>
            </p:cNvSpPr>
            <p:nvPr/>
          </p:nvSpPr>
          <p:spPr bwMode="auto">
            <a:xfrm>
              <a:off x="1292" y="1525"/>
              <a:ext cx="2948" cy="24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5062" name="Text Box 5"/>
            <p:cNvSpPr txBox="1">
              <a:spLocks noChangeArrowheads="1"/>
            </p:cNvSpPr>
            <p:nvPr/>
          </p:nvSpPr>
          <p:spPr bwMode="auto">
            <a:xfrm>
              <a:off x="2504" y="2611"/>
              <a:ext cx="3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sz="3200">
                  <a:solidFill>
                    <a:srgbClr val="FF0000"/>
                  </a:solidFill>
                </a:rPr>
                <a:t>Q</a:t>
              </a:r>
            </a:p>
          </p:txBody>
        </p:sp>
        <p:sp>
          <p:nvSpPr>
            <p:cNvPr id="45063" name="Text Box 10"/>
            <p:cNvSpPr txBox="1">
              <a:spLocks noChangeArrowheads="1"/>
            </p:cNvSpPr>
            <p:nvPr/>
          </p:nvSpPr>
          <p:spPr bwMode="auto">
            <a:xfrm>
              <a:off x="3787" y="3113"/>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q</a:t>
              </a:r>
            </a:p>
          </p:txBody>
        </p:sp>
        <p:sp>
          <p:nvSpPr>
            <p:cNvPr id="45064" name="Text Box 11"/>
            <p:cNvSpPr txBox="1">
              <a:spLocks noChangeArrowheads="1"/>
            </p:cNvSpPr>
            <p:nvPr/>
          </p:nvSpPr>
          <p:spPr bwMode="auto">
            <a:xfrm>
              <a:off x="2744" y="2160"/>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q</a:t>
              </a:r>
            </a:p>
          </p:txBody>
        </p:sp>
        <p:sp>
          <p:nvSpPr>
            <p:cNvPr id="45065" name="Line 12"/>
            <p:cNvSpPr>
              <a:spLocks noChangeShapeType="1"/>
            </p:cNvSpPr>
            <p:nvPr/>
          </p:nvSpPr>
          <p:spPr bwMode="auto">
            <a:xfrm flipV="1">
              <a:off x="2880" y="1752"/>
              <a:ext cx="454" cy="45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5066" name="Line 13"/>
            <p:cNvSpPr>
              <a:spLocks noChangeShapeType="1"/>
            </p:cNvSpPr>
            <p:nvPr/>
          </p:nvSpPr>
          <p:spPr bwMode="auto">
            <a:xfrm>
              <a:off x="4014" y="3249"/>
              <a:ext cx="363" cy="1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aphicFrame>
        <p:nvGraphicFramePr>
          <p:cNvPr id="2" name="Objeto 1"/>
          <p:cNvGraphicFramePr>
            <a:graphicFrameLocks noGrp="1" noChangeAspect="1"/>
          </p:cNvGraphicFramePr>
          <p:nvPr>
            <p:extLst>
              <p:ext uri="{D42A27DB-BD31-4B8C-83A1-F6EECF244321}">
                <p14:modId xmlns:p14="http://schemas.microsoft.com/office/powerpoint/2010/main" val="1593646924"/>
              </p:ext>
            </p:extLst>
          </p:nvPr>
        </p:nvGraphicFramePr>
        <p:xfrm>
          <a:off x="5310708" y="3388830"/>
          <a:ext cx="2645668" cy="2056394"/>
        </p:xfrm>
        <a:graphic>
          <a:graphicData uri="http://schemas.openxmlformats.org/presentationml/2006/ole">
            <mc:AlternateContent xmlns:mc="http://schemas.openxmlformats.org/markup-compatibility/2006">
              <mc:Choice xmlns:v="urn:schemas-microsoft-com:vml" Requires="v">
                <p:oleObj spid="_x0000_s49178" name="Equação" r:id="rId3" imgW="571320" imgH="444240" progId="Equation.3">
                  <p:embed/>
                </p:oleObj>
              </mc:Choice>
              <mc:Fallback>
                <p:oleObj name="Equação" r:id="rId3" imgW="571320" imgH="444240" progId="Equation.3">
                  <p:embed/>
                  <p:pic>
                    <p:nvPicPr>
                      <p:cNvPr id="0" name="Object 4"/>
                      <p:cNvPicPr>
                        <a:picLocks noGrp="1" noChangeAspect="1" noChangeArrowheads="1"/>
                      </p:cNvPicPr>
                      <p:nvPr/>
                    </p:nvPicPr>
                    <p:blipFill>
                      <a:blip r:embed="rId4"/>
                      <a:srcRect/>
                      <a:stretch>
                        <a:fillRect/>
                      </a:stretch>
                    </p:blipFill>
                    <p:spPr bwMode="auto">
                      <a:xfrm>
                        <a:off x="5310708" y="3388830"/>
                        <a:ext cx="2645668" cy="2056394"/>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548680"/>
            <a:ext cx="8075240" cy="1900808"/>
          </a:xfrm>
        </p:spPr>
        <p:txBody>
          <a:bodyPr/>
          <a:lstStyle/>
          <a:p>
            <a:pPr algn="just"/>
            <a:r>
              <a:rPr lang="pt-BR" dirty="0" smtClean="0"/>
              <a:t>A medida do potencial elétrico V nos diz quanto de energia potencial elétrica </a:t>
            </a:r>
            <a:r>
              <a:rPr lang="pt-BR" dirty="0" err="1" smtClean="0"/>
              <a:t>Epel</a:t>
            </a:r>
            <a:r>
              <a:rPr lang="pt-BR" dirty="0" smtClean="0"/>
              <a:t> o ponto é capaz de dotar por unidade de carga elétrica q nele situado.</a:t>
            </a:r>
          </a:p>
          <a:p>
            <a:pPr algn="just"/>
            <a:endParaRPr lang="pt-BR" dirty="0"/>
          </a:p>
          <a:p>
            <a:pPr marL="0" indent="0" algn="just">
              <a:buNone/>
            </a:pPr>
            <a:endParaRPr lang="pt-BR" dirty="0"/>
          </a:p>
        </p:txBody>
      </p:sp>
      <p:graphicFrame>
        <p:nvGraphicFramePr>
          <p:cNvPr id="5" name="Objeto 4"/>
          <p:cNvGraphicFramePr>
            <a:graphicFrameLocks noGrp="1" noChangeAspect="1"/>
          </p:cNvGraphicFramePr>
          <p:nvPr>
            <p:extLst>
              <p:ext uri="{D42A27DB-BD31-4B8C-83A1-F6EECF244321}">
                <p14:modId xmlns:p14="http://schemas.microsoft.com/office/powerpoint/2010/main" val="4190293403"/>
              </p:ext>
            </p:extLst>
          </p:nvPr>
        </p:nvGraphicFramePr>
        <p:xfrm>
          <a:off x="3243263" y="2636912"/>
          <a:ext cx="2998787" cy="1116012"/>
        </p:xfrm>
        <a:graphic>
          <a:graphicData uri="http://schemas.openxmlformats.org/presentationml/2006/ole">
            <mc:AlternateContent xmlns:mc="http://schemas.openxmlformats.org/markup-compatibility/2006">
              <mc:Choice xmlns:v="urn:schemas-microsoft-com:vml" Requires="v">
                <p:oleObj spid="_x0000_s50202" name="Equação" r:id="rId3" imgW="647640" imgH="241200" progId="Equation.3">
                  <p:embed/>
                </p:oleObj>
              </mc:Choice>
              <mc:Fallback>
                <p:oleObj name="Equação" r:id="rId3" imgW="647640" imgH="241200" progId="Equation.3">
                  <p:embed/>
                  <p:pic>
                    <p:nvPicPr>
                      <p:cNvPr id="0" name="Objeto 1"/>
                      <p:cNvPicPr>
                        <a:picLocks noGrp="1" noChangeAspect="1" noChangeArrowheads="1"/>
                      </p:cNvPicPr>
                      <p:nvPr/>
                    </p:nvPicPr>
                    <p:blipFill>
                      <a:blip r:embed="rId4"/>
                      <a:srcRect/>
                      <a:stretch>
                        <a:fillRect/>
                      </a:stretch>
                    </p:blipFill>
                    <p:spPr bwMode="auto">
                      <a:xfrm>
                        <a:off x="3243263" y="2636912"/>
                        <a:ext cx="29987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Espaço Reservado para Conteúdo 2"/>
          <p:cNvSpPr txBox="1">
            <a:spLocks/>
          </p:cNvSpPr>
          <p:nvPr/>
        </p:nvSpPr>
        <p:spPr bwMode="auto">
          <a:xfrm>
            <a:off x="609600" y="5200600"/>
            <a:ext cx="8075240" cy="6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r>
              <a:rPr lang="pt-BR" dirty="0" smtClean="0"/>
              <a:t>Obs.: O potencial elétrico é uma grandeza escalar.</a:t>
            </a:r>
          </a:p>
          <a:p>
            <a:pPr algn="just"/>
            <a:endParaRPr lang="pt-BR" dirty="0" smtClean="0"/>
          </a:p>
          <a:p>
            <a:pPr marL="0" indent="0" algn="just">
              <a:buFont typeface="Wingdings" pitchFamily="2" charset="2"/>
              <a:buNone/>
            </a:pPr>
            <a:endParaRPr lang="pt-BR" dirty="0"/>
          </a:p>
        </p:txBody>
      </p:sp>
    </p:spTree>
    <p:extLst>
      <p:ext uri="{BB962C8B-B14F-4D97-AF65-F5344CB8AC3E}">
        <p14:creationId xmlns:p14="http://schemas.microsoft.com/office/powerpoint/2010/main" val="1832216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4"/>
          <p:cNvGraphicFramePr>
            <a:graphicFrameLocks noGrp="1" noChangeAspect="1"/>
          </p:cNvGraphicFramePr>
          <p:nvPr>
            <p:ph/>
          </p:nvPr>
        </p:nvGraphicFramePr>
        <p:xfrm>
          <a:off x="1395413" y="404813"/>
          <a:ext cx="5768975" cy="4064000"/>
        </p:xfrm>
        <a:graphic>
          <a:graphicData uri="http://schemas.openxmlformats.org/presentationml/2006/ole">
            <mc:AlternateContent xmlns:mc="http://schemas.openxmlformats.org/markup-compatibility/2006">
              <mc:Choice xmlns:v="urn:schemas-microsoft-com:vml" Requires="v">
                <p:oleObj spid="_x0000_s46142" name="Equation" r:id="rId3" imgW="558558" imgH="393529" progId="Equation.3">
                  <p:embed/>
                </p:oleObj>
              </mc:Choice>
              <mc:Fallback>
                <p:oleObj name="Equation" r:id="rId3" imgW="558558"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404813"/>
                        <a:ext cx="5768975"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3" name="Text Box 6"/>
          <p:cNvSpPr txBox="1">
            <a:spLocks noChangeArrowheads="1"/>
          </p:cNvSpPr>
          <p:nvPr/>
        </p:nvSpPr>
        <p:spPr bwMode="auto">
          <a:xfrm>
            <a:off x="2987675" y="5589588"/>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solidFill>
                  <a:srgbClr val="FF0000"/>
                </a:solidFill>
              </a:rPr>
              <a:t>Unidade: Volt(V)</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9"/>
            <a:ext cx="8229600" cy="706090"/>
          </a:xfrm>
        </p:spPr>
        <p:txBody>
          <a:bodyPr/>
          <a:lstStyle/>
          <a:p>
            <a:r>
              <a:rPr lang="pt-BR" sz="3200" dirty="0" smtClean="0"/>
              <a:t>Potencial elétrico devido a várias cargas</a:t>
            </a:r>
            <a:endParaRPr lang="pt-BR" sz="3200" dirty="0"/>
          </a:p>
        </p:txBody>
      </p:sp>
      <p:graphicFrame>
        <p:nvGraphicFramePr>
          <p:cNvPr id="3" name="Objeto 2"/>
          <p:cNvGraphicFramePr>
            <a:graphicFrameLocks noGrp="1" noChangeAspect="1"/>
          </p:cNvGraphicFramePr>
          <p:nvPr>
            <p:extLst>
              <p:ext uri="{D42A27DB-BD31-4B8C-83A1-F6EECF244321}">
                <p14:modId xmlns:p14="http://schemas.microsoft.com/office/powerpoint/2010/main" val="2823800667"/>
              </p:ext>
            </p:extLst>
          </p:nvPr>
        </p:nvGraphicFramePr>
        <p:xfrm>
          <a:off x="755576" y="2420888"/>
          <a:ext cx="7231063" cy="1057275"/>
        </p:xfrm>
        <a:graphic>
          <a:graphicData uri="http://schemas.openxmlformats.org/presentationml/2006/ole">
            <mc:AlternateContent xmlns:mc="http://schemas.openxmlformats.org/markup-compatibility/2006">
              <mc:Choice xmlns:v="urn:schemas-microsoft-com:vml" Requires="v">
                <p:oleObj spid="_x0000_s51225" name="Equação" r:id="rId3" imgW="1562040" imgH="228600" progId="Equation.3">
                  <p:embed/>
                </p:oleObj>
              </mc:Choice>
              <mc:Fallback>
                <p:oleObj name="Equação" r:id="rId3" imgW="1562040" imgH="228600" progId="Equation.3">
                  <p:embed/>
                  <p:pic>
                    <p:nvPicPr>
                      <p:cNvPr id="0" name="Objeto 4"/>
                      <p:cNvPicPr>
                        <a:picLocks noGrp="1" noChangeAspect="1" noChangeArrowheads="1"/>
                      </p:cNvPicPr>
                      <p:nvPr/>
                    </p:nvPicPr>
                    <p:blipFill>
                      <a:blip r:embed="rId4"/>
                      <a:srcRect/>
                      <a:stretch>
                        <a:fillRect/>
                      </a:stretch>
                    </p:blipFill>
                    <p:spPr bwMode="auto">
                      <a:xfrm>
                        <a:off x="755576" y="2420888"/>
                        <a:ext cx="72310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9618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potencial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309688"/>
            <a:ext cx="33115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7"/>
          <p:cNvSpPr txBox="1">
            <a:spLocks noChangeArrowheads="1"/>
          </p:cNvSpPr>
          <p:nvPr/>
        </p:nvSpPr>
        <p:spPr bwMode="auto">
          <a:xfrm>
            <a:off x="323850" y="188913"/>
            <a:ext cx="84248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4400">
                <a:solidFill>
                  <a:srgbClr val="FF0000"/>
                </a:solidFill>
                <a:latin typeface="A.C.M.E. Secret Agent" pitchFamily="34" charset="0"/>
              </a:rPr>
              <a:t>DIFERENÇA DE POTENCIAL</a:t>
            </a:r>
            <a:endParaRPr lang="pt-BR" sz="2800">
              <a:solidFill>
                <a:srgbClr val="FF0000"/>
              </a:solidFill>
              <a:latin typeface="A.C.M.E. Secret Agent" pitchFamily="34" charset="0"/>
            </a:endParaRPr>
          </a:p>
        </p:txBody>
      </p:sp>
      <p:graphicFrame>
        <p:nvGraphicFramePr>
          <p:cNvPr id="47108" name="Object 8"/>
          <p:cNvGraphicFramePr>
            <a:graphicFrameLocks noGrp="1" noChangeAspect="1"/>
          </p:cNvGraphicFramePr>
          <p:nvPr>
            <p:ph/>
          </p:nvPr>
        </p:nvGraphicFramePr>
        <p:xfrm>
          <a:off x="2052638" y="5100638"/>
          <a:ext cx="5111750" cy="1208087"/>
        </p:xfrm>
        <a:graphic>
          <a:graphicData uri="http://schemas.openxmlformats.org/presentationml/2006/ole">
            <mc:AlternateContent xmlns:mc="http://schemas.openxmlformats.org/markup-compatibility/2006">
              <mc:Choice xmlns:v="urn:schemas-microsoft-com:vml" Requires="v">
                <p:oleObj spid="_x0000_s47166" name="Equation" r:id="rId4" imgW="914003" imgH="215806" progId="Equation.3">
                  <p:embed/>
                </p:oleObj>
              </mc:Choice>
              <mc:Fallback>
                <p:oleObj name="Equation" r:id="rId4" imgW="914003" imgH="215806"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638" y="5100638"/>
                        <a:ext cx="5111750" cy="120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95288" y="333375"/>
            <a:ext cx="8424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4000" dirty="0">
                <a:solidFill>
                  <a:srgbClr val="FF0000"/>
                </a:solidFill>
                <a:latin typeface="A.C.M.E. Secret Agent" pitchFamily="34" charset="0"/>
              </a:rPr>
              <a:t>Trabalho da força elétrica</a:t>
            </a:r>
          </a:p>
        </p:txBody>
      </p:sp>
      <p:graphicFrame>
        <p:nvGraphicFramePr>
          <p:cNvPr id="48131" name="Object 5"/>
          <p:cNvGraphicFramePr>
            <a:graphicFrameLocks noGrp="1" noChangeAspect="1"/>
          </p:cNvGraphicFramePr>
          <p:nvPr>
            <p:ph/>
            <p:extLst>
              <p:ext uri="{D42A27DB-BD31-4B8C-83A1-F6EECF244321}">
                <p14:modId xmlns:p14="http://schemas.microsoft.com/office/powerpoint/2010/main" val="1239167754"/>
              </p:ext>
            </p:extLst>
          </p:nvPr>
        </p:nvGraphicFramePr>
        <p:xfrm>
          <a:off x="2699792" y="1268760"/>
          <a:ext cx="3759777" cy="928340"/>
        </p:xfrm>
        <a:graphic>
          <a:graphicData uri="http://schemas.openxmlformats.org/presentationml/2006/ole">
            <mc:AlternateContent xmlns:mc="http://schemas.openxmlformats.org/markup-compatibility/2006">
              <mc:Choice xmlns:v="urn:schemas-microsoft-com:vml" Requires="v">
                <p:oleObj spid="_x0000_s48391" name="Equação" r:id="rId3" imgW="977760" imgH="241200" progId="Equation.3">
                  <p:embed/>
                </p:oleObj>
              </mc:Choice>
              <mc:Fallback>
                <p:oleObj name="Equação" r:id="rId3" imgW="977760" imgH="241200" progId="Equation.3">
                  <p:embed/>
                  <p:pic>
                    <p:nvPicPr>
                      <p:cNvPr id="0" name="Object 5"/>
                      <p:cNvPicPr>
                        <a:picLocks noChangeAspect="1" noChangeArrowheads="1"/>
                      </p:cNvPicPr>
                      <p:nvPr/>
                    </p:nvPicPr>
                    <p:blipFill>
                      <a:blip r:embed="rId4"/>
                      <a:srcRect/>
                      <a:stretch>
                        <a:fillRect/>
                      </a:stretch>
                    </p:blipFill>
                    <p:spPr bwMode="auto">
                      <a:xfrm>
                        <a:off x="2699792" y="1268760"/>
                        <a:ext cx="3759777" cy="928340"/>
                      </a:xfrm>
                      <a:prstGeom prst="rect">
                        <a:avLst/>
                      </a:prstGeom>
                      <a:noFill/>
                      <a:ln>
                        <a:noFill/>
                      </a:ln>
                      <a:extLst/>
                    </p:spPr>
                  </p:pic>
                </p:oleObj>
              </mc:Fallback>
            </mc:AlternateContent>
          </a:graphicData>
        </a:graphic>
      </p:graphicFrame>
      <p:sp>
        <p:nvSpPr>
          <p:cNvPr id="48132" name="Text Box 5"/>
          <p:cNvSpPr txBox="1">
            <a:spLocks noChangeArrowheads="1"/>
          </p:cNvSpPr>
          <p:nvPr/>
        </p:nvSpPr>
        <p:spPr bwMode="auto">
          <a:xfrm>
            <a:off x="900113" y="3774851"/>
            <a:ext cx="180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spcBef>
                <a:spcPct val="50000"/>
              </a:spcBef>
            </a:pPr>
            <a:r>
              <a:rPr lang="pt-BR" sz="2800"/>
              <a:t>Como</a:t>
            </a:r>
            <a:r>
              <a:rPr lang="pt-BR"/>
              <a:t> </a:t>
            </a:r>
            <a:endParaRPr lang="pt-BR">
              <a:solidFill>
                <a:schemeClr val="accent2"/>
              </a:solidFill>
            </a:endParaRPr>
          </a:p>
        </p:txBody>
      </p:sp>
      <p:graphicFrame>
        <p:nvGraphicFramePr>
          <p:cNvPr id="48133" name="Objeto 1"/>
          <p:cNvGraphicFramePr>
            <a:graphicFrameLocks noChangeAspect="1"/>
          </p:cNvGraphicFramePr>
          <p:nvPr>
            <p:extLst>
              <p:ext uri="{D42A27DB-BD31-4B8C-83A1-F6EECF244321}">
                <p14:modId xmlns:p14="http://schemas.microsoft.com/office/powerpoint/2010/main" val="3386962635"/>
              </p:ext>
            </p:extLst>
          </p:nvPr>
        </p:nvGraphicFramePr>
        <p:xfrm>
          <a:off x="2720975" y="3631976"/>
          <a:ext cx="1998663" cy="700088"/>
        </p:xfrm>
        <a:graphic>
          <a:graphicData uri="http://schemas.openxmlformats.org/presentationml/2006/ole">
            <mc:AlternateContent xmlns:mc="http://schemas.openxmlformats.org/markup-compatibility/2006">
              <mc:Choice xmlns:v="urn:schemas-microsoft-com:vml" Requires="v">
                <p:oleObj spid="_x0000_s48392" name="Equação" r:id="rId5" imgW="507780" imgH="177723" progId="Equation.3">
                  <p:embed/>
                </p:oleObj>
              </mc:Choice>
              <mc:Fallback>
                <p:oleObj name="Equação" r:id="rId5" imgW="507780" imgH="177723" progId="Equation.3">
                  <p:embed/>
                  <p:pic>
                    <p:nvPicPr>
                      <p:cNvPr id="0" name="Objeto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975" y="3631976"/>
                        <a:ext cx="19986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4" name="Text Box 5"/>
          <p:cNvSpPr txBox="1">
            <a:spLocks noChangeArrowheads="1"/>
          </p:cNvSpPr>
          <p:nvPr/>
        </p:nvSpPr>
        <p:spPr bwMode="auto">
          <a:xfrm>
            <a:off x="827088" y="5137373"/>
            <a:ext cx="1657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spcBef>
                <a:spcPct val="50000"/>
              </a:spcBef>
            </a:pPr>
            <a:r>
              <a:rPr lang="pt-BR" sz="2800" dirty="0"/>
              <a:t> Logo</a:t>
            </a:r>
            <a:endParaRPr lang="pt-BR" sz="2800" dirty="0">
              <a:solidFill>
                <a:schemeClr val="accent2"/>
              </a:solidFill>
            </a:endParaRPr>
          </a:p>
        </p:txBody>
      </p:sp>
      <p:graphicFrame>
        <p:nvGraphicFramePr>
          <p:cNvPr id="48135" name="Objeto 2"/>
          <p:cNvGraphicFramePr>
            <a:graphicFrameLocks noChangeAspect="1"/>
          </p:cNvGraphicFramePr>
          <p:nvPr>
            <p:extLst>
              <p:ext uri="{D42A27DB-BD31-4B8C-83A1-F6EECF244321}">
                <p14:modId xmlns:p14="http://schemas.microsoft.com/office/powerpoint/2010/main" val="359070765"/>
              </p:ext>
            </p:extLst>
          </p:nvPr>
        </p:nvGraphicFramePr>
        <p:xfrm>
          <a:off x="5480050" y="3582764"/>
          <a:ext cx="2098675" cy="800100"/>
        </p:xfrm>
        <a:graphic>
          <a:graphicData uri="http://schemas.openxmlformats.org/presentationml/2006/ole">
            <mc:AlternateContent xmlns:mc="http://schemas.openxmlformats.org/markup-compatibility/2006">
              <mc:Choice xmlns:v="urn:schemas-microsoft-com:vml" Requires="v">
                <p:oleObj spid="_x0000_s48393" name="Equação" r:id="rId7" imgW="533169" imgH="203112" progId="Equation.3">
                  <p:embed/>
                </p:oleObj>
              </mc:Choice>
              <mc:Fallback>
                <p:oleObj name="Equação" r:id="rId7" imgW="533169" imgH="203112" progId="Equation.3">
                  <p:embed/>
                  <p:pic>
                    <p:nvPicPr>
                      <p:cNvPr id="0" name="Objeto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0050" y="3582764"/>
                        <a:ext cx="2098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6" name="Text Box 5"/>
          <p:cNvSpPr txBox="1">
            <a:spLocks noChangeArrowheads="1"/>
          </p:cNvSpPr>
          <p:nvPr/>
        </p:nvSpPr>
        <p:spPr bwMode="auto">
          <a:xfrm>
            <a:off x="4416425" y="3787551"/>
            <a:ext cx="917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spcBef>
                <a:spcPct val="50000"/>
              </a:spcBef>
            </a:pPr>
            <a:r>
              <a:rPr lang="pt-BR" sz="2800" dirty="0"/>
              <a:t>e</a:t>
            </a:r>
            <a:r>
              <a:rPr lang="pt-BR" dirty="0"/>
              <a:t> </a:t>
            </a:r>
            <a:endParaRPr lang="pt-BR" dirty="0">
              <a:solidFill>
                <a:schemeClr val="accent2"/>
              </a:solidFill>
            </a:endParaRPr>
          </a:p>
        </p:txBody>
      </p:sp>
      <p:graphicFrame>
        <p:nvGraphicFramePr>
          <p:cNvPr id="48137" name="Objeto 6"/>
          <p:cNvGraphicFramePr>
            <a:graphicFrameLocks noChangeAspect="1"/>
          </p:cNvGraphicFramePr>
          <p:nvPr>
            <p:extLst>
              <p:ext uri="{D42A27DB-BD31-4B8C-83A1-F6EECF244321}">
                <p14:modId xmlns:p14="http://schemas.microsoft.com/office/powerpoint/2010/main" val="37594818"/>
              </p:ext>
            </p:extLst>
          </p:nvPr>
        </p:nvGraphicFramePr>
        <p:xfrm>
          <a:off x="2600325" y="5005164"/>
          <a:ext cx="2398713" cy="800100"/>
        </p:xfrm>
        <a:graphic>
          <a:graphicData uri="http://schemas.openxmlformats.org/presentationml/2006/ole">
            <mc:AlternateContent xmlns:mc="http://schemas.openxmlformats.org/markup-compatibility/2006">
              <mc:Choice xmlns:v="urn:schemas-microsoft-com:vml" Requires="v">
                <p:oleObj spid="_x0000_s48394" name="Equação" r:id="rId9" imgW="609336" imgH="203112" progId="Equation.3">
                  <p:embed/>
                </p:oleObj>
              </mc:Choice>
              <mc:Fallback>
                <p:oleObj name="Equação" r:id="rId9" imgW="609336" imgH="203112" progId="Equation.3">
                  <p:embed/>
                  <p:pic>
                    <p:nvPicPr>
                      <p:cNvPr id="0" name="Objeto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0325" y="5005164"/>
                        <a:ext cx="23987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to 1"/>
          <p:cNvGraphicFramePr>
            <a:graphicFrameLocks noGrp="1" noChangeAspect="1"/>
          </p:cNvGraphicFramePr>
          <p:nvPr>
            <p:extLst>
              <p:ext uri="{D42A27DB-BD31-4B8C-83A1-F6EECF244321}">
                <p14:modId xmlns:p14="http://schemas.microsoft.com/office/powerpoint/2010/main" val="3666622679"/>
              </p:ext>
            </p:extLst>
          </p:nvPr>
        </p:nvGraphicFramePr>
        <p:xfrm>
          <a:off x="2699792" y="2406650"/>
          <a:ext cx="3765243" cy="878334"/>
        </p:xfrm>
        <a:graphic>
          <a:graphicData uri="http://schemas.openxmlformats.org/presentationml/2006/ole">
            <mc:AlternateContent xmlns:mc="http://schemas.openxmlformats.org/markup-compatibility/2006">
              <mc:Choice xmlns:v="urn:schemas-microsoft-com:vml" Requires="v">
                <p:oleObj spid="_x0000_s48395" name="Equação" r:id="rId11" imgW="927000" imgH="215640" progId="Equation.3">
                  <p:embed/>
                </p:oleObj>
              </mc:Choice>
              <mc:Fallback>
                <p:oleObj name="Equação" r:id="rId11" imgW="927000" imgH="215640" progId="Equation.3">
                  <p:embed/>
                  <p:pic>
                    <p:nvPicPr>
                      <p:cNvPr id="0" name="Object 5"/>
                      <p:cNvPicPr>
                        <a:picLocks noGrp="1" noChangeAspect="1" noChangeArrowheads="1"/>
                      </p:cNvPicPr>
                      <p:nvPr/>
                    </p:nvPicPr>
                    <p:blipFill>
                      <a:blip r:embed="rId12"/>
                      <a:srcRect/>
                      <a:stretch>
                        <a:fillRect/>
                      </a:stretch>
                    </p:blipFill>
                    <p:spPr bwMode="auto">
                      <a:xfrm>
                        <a:off x="2699792" y="2406650"/>
                        <a:ext cx="3765243" cy="878334"/>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23850" y="188913"/>
            <a:ext cx="8424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2800">
                <a:solidFill>
                  <a:srgbClr val="FF0000"/>
                </a:solidFill>
                <a:latin typeface="A.C.M.E. Secret Agent" pitchFamily="34" charset="0"/>
              </a:rPr>
              <a:t>SUPERFÍCIE EQUIPOTENCIAL</a:t>
            </a:r>
          </a:p>
        </p:txBody>
      </p:sp>
      <p:sp>
        <p:nvSpPr>
          <p:cNvPr id="49155" name="Text Box 5"/>
          <p:cNvSpPr txBox="1">
            <a:spLocks noChangeArrowheads="1"/>
          </p:cNvSpPr>
          <p:nvPr/>
        </p:nvSpPr>
        <p:spPr bwMode="auto">
          <a:xfrm>
            <a:off x="323850" y="1125538"/>
            <a:ext cx="835183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spcBef>
                <a:spcPct val="50000"/>
              </a:spcBef>
            </a:pPr>
            <a:r>
              <a:rPr lang="pt-BR"/>
              <a:t>	</a:t>
            </a:r>
            <a:r>
              <a:rPr lang="pt-BR">
                <a:solidFill>
                  <a:schemeClr val="accent2"/>
                </a:solidFill>
              </a:rPr>
              <a:t>É UMA REGIÃO ONDE O POTENCIAL DA CARGA É CONSTANTE.</a:t>
            </a:r>
          </a:p>
        </p:txBody>
      </p:sp>
      <p:pic>
        <p:nvPicPr>
          <p:cNvPr id="49156" name="Picture 13" descr="00015013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160588"/>
            <a:ext cx="417671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7772400" cy="762000"/>
          </a:xfrm>
        </p:spPr>
        <p:txBody>
          <a:bodyPr/>
          <a:lstStyle/>
          <a:p>
            <a:pPr eaLnBrk="1" fontAlgn="auto" hangingPunct="1">
              <a:spcAft>
                <a:spcPts val="0"/>
              </a:spcAft>
              <a:defRPr/>
            </a:pPr>
            <a:r>
              <a:rPr lang="pt-BR" sz="4400" dirty="0" smtClean="0">
                <a:solidFill>
                  <a:srgbClr val="FF0000"/>
                </a:solidFill>
                <a:effectLst>
                  <a:outerShdw blurRad="38100" dist="38100" dir="2700000" algn="tl">
                    <a:srgbClr val="000000"/>
                  </a:outerShdw>
                </a:effectLst>
              </a:rPr>
              <a:t>CONTATO</a:t>
            </a:r>
          </a:p>
        </p:txBody>
      </p:sp>
      <p:pic>
        <p:nvPicPr>
          <p:cNvPr id="12293" name="Picture 5" descr="contat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52600"/>
            <a:ext cx="3086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914400" y="464820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Na eletrização por contato, os corpos ficam eletrizados com cargas de </a:t>
            </a:r>
            <a:r>
              <a:rPr lang="pt-BR">
                <a:solidFill>
                  <a:srgbClr val="FF0000"/>
                </a:solidFill>
              </a:rPr>
              <a:t>mesmo sinal</a:t>
            </a:r>
            <a:r>
              <a:rPr lang="pt-B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8"/>
                                        </p:tgtEl>
                                        <p:attrNameLst>
                                          <p:attrName>style.visibility</p:attrName>
                                        </p:attrNameLst>
                                      </p:cBhvr>
                                      <p:to>
                                        <p:strVal val="visible"/>
                                      </p:to>
                                    </p:set>
                                    <p:anim calcmode="lin" valueType="num">
                                      <p:cBhvr additive="base">
                                        <p:cTn id="19" dur="500" fill="hold"/>
                                        <p:tgtEl>
                                          <p:spTgt spid="12298"/>
                                        </p:tgtEl>
                                        <p:attrNameLst>
                                          <p:attrName>ppt_x</p:attrName>
                                        </p:attrNameLst>
                                      </p:cBhvr>
                                      <p:tavLst>
                                        <p:tav tm="0">
                                          <p:val>
                                            <p:strVal val="0-#ppt_w/2"/>
                                          </p:val>
                                        </p:tav>
                                        <p:tav tm="100000">
                                          <p:val>
                                            <p:strVal val="#ppt_x"/>
                                          </p:val>
                                        </p:tav>
                                      </p:tavLst>
                                    </p:anim>
                                    <p:anim calcmode="lin" valueType="num">
                                      <p:cBhvr additive="base">
                                        <p:cTn id="20"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1196753"/>
            <a:ext cx="8229600" cy="2808312"/>
          </a:xfrm>
        </p:spPr>
        <p:txBody>
          <a:bodyPr/>
          <a:lstStyle/>
          <a:p>
            <a:pPr marL="0" indent="0" algn="just">
              <a:buNone/>
            </a:pPr>
            <a:r>
              <a:rPr lang="pt-BR" sz="3200" dirty="0" smtClean="0"/>
              <a:t>01. O potencial elétrico de uma nuvem pode chegar a 40.000.000 V (4 . </a:t>
            </a:r>
            <a:r>
              <a:rPr lang="pt-BR" sz="3200" dirty="0"/>
              <a:t> </a:t>
            </a:r>
            <a:r>
              <a:rPr lang="pt-BR" sz="3200" dirty="0" smtClean="0"/>
              <a:t>   V). Qual a energia potencial elétrica de uma partícula dessa nuvem, dotada de carga igual à carga elementar?</a:t>
            </a:r>
            <a:endParaRPr lang="pt-BR" sz="3200" dirty="0"/>
          </a:p>
        </p:txBody>
      </p:sp>
      <p:sp>
        <p:nvSpPr>
          <p:cNvPr id="3" name="Título 1"/>
          <p:cNvSpPr txBox="1">
            <a:spLocks/>
          </p:cNvSpPr>
          <p:nvPr/>
        </p:nvSpPr>
        <p:spPr bwMode="auto">
          <a:xfrm>
            <a:off x="704800" y="346646"/>
            <a:ext cx="7467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pt-BR" dirty="0" smtClean="0"/>
              <a:t>EXERCÍCIOS</a:t>
            </a:r>
            <a:endParaRPr lang="pt-BR" dirty="0"/>
          </a:p>
        </p:txBody>
      </p:sp>
      <p:graphicFrame>
        <p:nvGraphicFramePr>
          <p:cNvPr id="4" name="Objeto 3"/>
          <p:cNvGraphicFramePr>
            <a:graphicFrameLocks noChangeAspect="1"/>
          </p:cNvGraphicFramePr>
          <p:nvPr>
            <p:extLst>
              <p:ext uri="{D42A27DB-BD31-4B8C-83A1-F6EECF244321}">
                <p14:modId xmlns:p14="http://schemas.microsoft.com/office/powerpoint/2010/main" val="1588632681"/>
              </p:ext>
            </p:extLst>
          </p:nvPr>
        </p:nvGraphicFramePr>
        <p:xfrm>
          <a:off x="6403732" y="1656499"/>
          <a:ext cx="680119" cy="573075"/>
        </p:xfrm>
        <a:graphic>
          <a:graphicData uri="http://schemas.openxmlformats.org/presentationml/2006/ole">
            <mc:AlternateContent xmlns:mc="http://schemas.openxmlformats.org/markup-compatibility/2006">
              <mc:Choice xmlns:v="urn:schemas-microsoft-com:vml" Requires="v">
                <p:oleObj spid="_x0000_s52248" name="Equação" r:id="rId3" imgW="241200" imgH="203040" progId="Equation.3">
                  <p:embed/>
                </p:oleObj>
              </mc:Choice>
              <mc:Fallback>
                <p:oleObj name="Equação" r:id="rId3" imgW="241200" imgH="203040" progId="Equation.3">
                  <p:embed/>
                  <p:pic>
                    <p:nvPicPr>
                      <p:cNvPr id="0" name="Objeto 2"/>
                      <p:cNvPicPr>
                        <a:picLocks noChangeAspect="1" noChangeArrowheads="1"/>
                      </p:cNvPicPr>
                      <p:nvPr/>
                    </p:nvPicPr>
                    <p:blipFill>
                      <a:blip r:embed="rId4"/>
                      <a:srcRect/>
                      <a:stretch>
                        <a:fillRect/>
                      </a:stretch>
                    </p:blipFill>
                    <p:spPr bwMode="auto">
                      <a:xfrm>
                        <a:off x="6403732" y="1656499"/>
                        <a:ext cx="680119" cy="5730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01169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9"/>
            <a:ext cx="8229600" cy="2722314"/>
          </a:xfrm>
        </p:spPr>
        <p:txBody>
          <a:bodyPr/>
          <a:lstStyle/>
          <a:p>
            <a:pPr marL="0" indent="0" algn="just">
              <a:buNone/>
            </a:pPr>
            <a:r>
              <a:rPr lang="pt-BR" sz="2800" dirty="0" smtClean="0"/>
              <a:t>02. Uma carga </a:t>
            </a:r>
            <a:r>
              <a:rPr lang="pt-BR" sz="2800" dirty="0" smtClean="0"/>
              <a:t>elétrica </a:t>
            </a:r>
            <a:r>
              <a:rPr lang="pt-BR" sz="2800" dirty="0" smtClean="0"/>
              <a:t>puntiforme Q = 12mC encontra-se fixa no vácuo </a:t>
            </a:r>
            <a:r>
              <a:rPr lang="pt-BR" sz="2800" dirty="0"/>
              <a:t>(</a:t>
            </a:r>
            <a:r>
              <a:rPr lang="pt-BR" sz="2800" dirty="0" smtClean="0"/>
              <a:t>K</a:t>
            </a:r>
            <a:r>
              <a:rPr lang="pt-BR" sz="1800" dirty="0" smtClean="0"/>
              <a:t>0</a:t>
            </a:r>
            <a:r>
              <a:rPr lang="pt-BR" sz="2800" dirty="0" smtClean="0"/>
              <a:t>= 9,0</a:t>
            </a:r>
            <a:r>
              <a:rPr lang="pt-BR" sz="2800" dirty="0"/>
              <a:t>. </a:t>
            </a:r>
            <a:r>
              <a:rPr lang="pt-BR" sz="2800" dirty="0">
                <a:latin typeface="Arial" charset="0"/>
                <a:ea typeface="Times New Roman" pitchFamily="18" charset="0"/>
                <a:cs typeface="Arial" charset="0"/>
              </a:rPr>
              <a:t>10 </a:t>
            </a:r>
            <a:r>
              <a:rPr lang="pt-BR" sz="2800" baseline="30000" dirty="0">
                <a:ea typeface="Times New Roman" pitchFamily="18" charset="0"/>
                <a:cs typeface="Arial" charset="0"/>
              </a:rPr>
              <a:t>–</a:t>
            </a:r>
            <a:r>
              <a:rPr lang="pt-BR" sz="2800" baseline="30000" dirty="0">
                <a:latin typeface="Arial" charset="0"/>
                <a:ea typeface="Times New Roman" pitchFamily="18" charset="0"/>
                <a:cs typeface="Arial" charset="0"/>
              </a:rPr>
              <a:t> 9 </a:t>
            </a:r>
            <a:r>
              <a:rPr lang="pt-BR" sz="2800" dirty="0"/>
              <a:t>N.m²/c²</a:t>
            </a:r>
            <a:r>
              <a:rPr lang="pt-BR" sz="2800" dirty="0" smtClean="0"/>
              <a:t>) a 3cm de um ponto X. Pode-se determinar:</a:t>
            </a:r>
          </a:p>
          <a:p>
            <a:pPr marL="457200" indent="-457200" algn="just">
              <a:buAutoNum type="alphaLcParenR"/>
            </a:pPr>
            <a:r>
              <a:rPr lang="pt-BR" sz="2800" dirty="0" smtClean="0"/>
              <a:t>O potencial elétrico do ponto X;</a:t>
            </a:r>
          </a:p>
          <a:p>
            <a:pPr marL="457200" indent="-457200" algn="just">
              <a:buAutoNum type="alphaLcParenR"/>
            </a:pPr>
            <a:r>
              <a:rPr lang="pt-BR" sz="2800" dirty="0" smtClean="0"/>
              <a:t>O potencial elétrico de um outro ponto y, situado a 6 cm da carga Q. </a:t>
            </a:r>
            <a:endParaRPr lang="pt-BR" sz="2800" dirty="0"/>
          </a:p>
        </p:txBody>
      </p:sp>
    </p:spTree>
    <p:extLst>
      <p:ext uri="{BB962C8B-B14F-4D97-AF65-F5344CB8AC3E}">
        <p14:creationId xmlns:p14="http://schemas.microsoft.com/office/powerpoint/2010/main" val="1336552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pt-BR" sz="4000"/>
              <a:t/>
            </a:r>
            <a:br>
              <a:rPr lang="pt-BR" sz="4000"/>
            </a:br>
            <a:endParaRPr lang="pt-BR" sz="4000"/>
          </a:p>
        </p:txBody>
      </p:sp>
      <p:sp>
        <p:nvSpPr>
          <p:cNvPr id="9231" name="Rectangle 15"/>
          <p:cNvSpPr>
            <a:spLocks noGrp="1" noChangeArrowheads="1"/>
          </p:cNvSpPr>
          <p:nvPr>
            <p:ph sz="half" idx="1"/>
          </p:nvPr>
        </p:nvSpPr>
        <p:spPr>
          <a:xfrm>
            <a:off x="179512" y="333375"/>
            <a:ext cx="8713663" cy="4248150"/>
          </a:xfrm>
          <a:solidFill>
            <a:srgbClr val="FFFFCC"/>
          </a:solidFill>
        </p:spPr>
        <p:txBody>
          <a:bodyPr/>
          <a:lstStyle/>
          <a:p>
            <a:pPr algn="ctr">
              <a:buFontTx/>
              <a:buNone/>
            </a:pPr>
            <a:r>
              <a:rPr lang="pt-BR" sz="1800" b="1" dirty="0">
                <a:latin typeface="Comic Sans MS" pitchFamily="66" charset="0"/>
              </a:rPr>
              <a:t>CONDUTORES EM  </a:t>
            </a:r>
            <a:r>
              <a:rPr lang="pt-BR" sz="1800" b="1" dirty="0" smtClean="0">
                <a:latin typeface="Comic Sans MS" pitchFamily="66" charset="0"/>
              </a:rPr>
              <a:t>EQUILÍBRIO ELETROSTÁTICO</a:t>
            </a:r>
            <a:endParaRPr lang="pt-BR" sz="1800" b="1" dirty="0">
              <a:latin typeface="Comic Sans MS" pitchFamily="66" charset="0"/>
            </a:endParaRPr>
          </a:p>
          <a:p>
            <a:pPr>
              <a:buFontTx/>
              <a:buNone/>
            </a:pPr>
            <a:endParaRPr lang="pt-BR" sz="1800" b="1" dirty="0">
              <a:latin typeface="Comic Sans MS" pitchFamily="66" charset="0"/>
            </a:endParaRPr>
          </a:p>
          <a:p>
            <a:pPr algn="just">
              <a:buFontTx/>
              <a:buNone/>
            </a:pPr>
            <a:r>
              <a:rPr lang="pt-BR" sz="1800" dirty="0">
                <a:solidFill>
                  <a:srgbClr val="FF3300"/>
                </a:solidFill>
                <a:latin typeface="Comic Sans MS" pitchFamily="66" charset="0"/>
              </a:rPr>
              <a:t> </a:t>
            </a:r>
            <a:r>
              <a:rPr lang="pt-BR" dirty="0">
                <a:solidFill>
                  <a:srgbClr val="FF3300"/>
                </a:solidFill>
                <a:latin typeface="Comic Sans MS" pitchFamily="66" charset="0"/>
              </a:rPr>
              <a:t>Um condutor está em equilíbrio eletrostático quando nele não ocorre movimento ordenado de cargas elétricas</a:t>
            </a:r>
            <a:r>
              <a:rPr lang="pt-BR" dirty="0" smtClean="0">
                <a:solidFill>
                  <a:srgbClr val="FF3300"/>
                </a:solidFill>
                <a:latin typeface="Comic Sans MS" pitchFamily="66" charset="0"/>
              </a:rPr>
              <a:t>.</a:t>
            </a:r>
            <a:endParaRPr lang="pt-BR" dirty="0">
              <a:solidFill>
                <a:srgbClr val="FF3300"/>
              </a:solidFill>
              <a:latin typeface="Comic Sans MS" pitchFamily="66" charset="0"/>
            </a:endParaRPr>
          </a:p>
          <a:p>
            <a:pPr algn="just">
              <a:buFontTx/>
              <a:buNone/>
            </a:pPr>
            <a:r>
              <a:rPr lang="pt-BR" dirty="0">
                <a:solidFill>
                  <a:schemeClr val="accent2"/>
                </a:solidFill>
                <a:latin typeface="Comic Sans MS" pitchFamily="66" charset="0"/>
              </a:rPr>
              <a:t> </a:t>
            </a:r>
            <a:r>
              <a:rPr lang="pt-BR" dirty="0">
                <a:latin typeface="Comic Sans MS" pitchFamily="66" charset="0"/>
              </a:rPr>
              <a:t>Caso um condutor em equilíbrio eletrostático seja eletrizado, este excesso de cargas elétricas (negativas ou positivas) será distribuída pela superfície do condutor, pois como sabemos cargas elétricas de mesmo sinal se repelem. </a:t>
            </a:r>
            <a:endParaRPr lang="pt-BR" dirty="0">
              <a:solidFill>
                <a:schemeClr val="accent2"/>
              </a:solidFill>
              <a:latin typeface="Comic Sans MS" pitchFamily="66" charset="0"/>
            </a:endParaRPr>
          </a:p>
          <a:p>
            <a:pPr algn="just">
              <a:buFontTx/>
              <a:buNone/>
            </a:pPr>
            <a:r>
              <a:rPr lang="pt-BR" dirty="0">
                <a:solidFill>
                  <a:srgbClr val="FF3300"/>
                </a:solidFill>
                <a:latin typeface="Comic Sans MS" pitchFamily="66" charset="0"/>
              </a:rPr>
              <a:t>O maior afastamento possível corresponde a uma distribuição de cargas na superfície externa do condutor</a:t>
            </a:r>
          </a:p>
          <a:p>
            <a:pPr>
              <a:buFontTx/>
              <a:buNone/>
            </a:pPr>
            <a:endParaRPr lang="pt-BR" sz="2000" dirty="0">
              <a:solidFill>
                <a:srgbClr val="FF3300"/>
              </a:solidFill>
            </a:endParaRPr>
          </a:p>
          <a:p>
            <a:pPr>
              <a:buFontTx/>
              <a:buNone/>
            </a:pPr>
            <a:endParaRPr lang="pt-BR" sz="1800" dirty="0"/>
          </a:p>
        </p:txBody>
      </p:sp>
      <p:sp>
        <p:nvSpPr>
          <p:cNvPr id="9232" name="Rectangle 16"/>
          <p:cNvSpPr>
            <a:spLocks noChangeArrowheads="1"/>
          </p:cNvSpPr>
          <p:nvPr/>
        </p:nvSpPr>
        <p:spPr bwMode="auto">
          <a:xfrm>
            <a:off x="1331913" y="2800350"/>
            <a:ext cx="5526087"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endParaRPr lang="pt-BR" sz="1400" b="1">
              <a:solidFill>
                <a:srgbClr val="FF3300"/>
              </a:solidFill>
              <a:latin typeface="Arial" charset="0"/>
            </a:endParaRPr>
          </a:p>
        </p:txBody>
      </p:sp>
      <p:pic>
        <p:nvPicPr>
          <p:cNvPr id="9234" name="Picture 18" descr="figura12b"/>
          <p:cNvPicPr>
            <a:picLocks noChangeAspect="1" noChangeArrowheads="1"/>
          </p:cNvPicPr>
          <p:nvPr/>
        </p:nvPicPr>
        <p:blipFill>
          <a:blip r:embed="rId3">
            <a:extLst>
              <a:ext uri="{28A0092B-C50C-407E-A947-70E740481C1C}">
                <a14:useLocalDpi xmlns:a14="http://schemas.microsoft.com/office/drawing/2010/main" val="0"/>
              </a:ext>
            </a:extLst>
          </a:blip>
          <a:srcRect b="10208"/>
          <a:stretch>
            <a:fillRect/>
          </a:stretch>
        </p:blipFill>
        <p:spPr bwMode="auto">
          <a:xfrm>
            <a:off x="4211638" y="4941888"/>
            <a:ext cx="4552950" cy="1368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243" name="Object 27"/>
          <p:cNvGraphicFramePr>
            <a:graphicFrameLocks noGrp="1" noChangeAspect="1"/>
          </p:cNvGraphicFramePr>
          <p:nvPr>
            <p:ph sz="half" idx="2"/>
          </p:nvPr>
        </p:nvGraphicFramePr>
        <p:xfrm>
          <a:off x="1403350" y="5013325"/>
          <a:ext cx="1728788" cy="1206500"/>
        </p:xfrm>
        <a:graphic>
          <a:graphicData uri="http://schemas.openxmlformats.org/presentationml/2006/ole">
            <mc:AlternateContent xmlns:mc="http://schemas.openxmlformats.org/markup-compatibility/2006">
              <mc:Choice xmlns:v="urn:schemas-microsoft-com:vml" Requires="v">
                <p:oleObj spid="_x0000_s55312" name="Imagem de bitmap" r:id="rId4" imgW="1324160" imgH="923810" progId="Paint.Picture">
                  <p:embed/>
                </p:oleObj>
              </mc:Choice>
              <mc:Fallback>
                <p:oleObj name="Imagem de bitmap" r:id="rId4" imgW="1324160" imgH="923810" progId="Paint.Picture">
                  <p:embed/>
                  <p:pic>
                    <p:nvPicPr>
                      <p:cNvPr id="0" name=""/>
                      <p:cNvPicPr>
                        <a:picLocks noChangeAspect="1" noChangeArrowheads="1"/>
                      </p:cNvPicPr>
                      <p:nvPr/>
                    </p:nvPicPr>
                    <p:blipFill>
                      <a:blip r:embed="rId5">
                        <a:lum bright="-60000" contrast="78000"/>
                        <a:extLst>
                          <a:ext uri="{28A0092B-C50C-407E-A947-70E740481C1C}">
                            <a14:useLocalDpi xmlns:a14="http://schemas.microsoft.com/office/drawing/2010/main" val="0"/>
                          </a:ext>
                        </a:extLst>
                      </a:blip>
                      <a:srcRect/>
                      <a:stretch>
                        <a:fillRect/>
                      </a:stretch>
                    </p:blipFill>
                    <p:spPr bwMode="auto">
                      <a:xfrm>
                        <a:off x="1403350" y="5013325"/>
                        <a:ext cx="172878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58165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1520" y="274638"/>
            <a:ext cx="8352928" cy="922114"/>
          </a:xfrm>
          <a:solidFill>
            <a:schemeClr val="bg1"/>
          </a:solidFill>
        </p:spPr>
        <p:txBody>
          <a:bodyPr/>
          <a:lstStyle/>
          <a:p>
            <a:pPr algn="ctr"/>
            <a:r>
              <a:rPr lang="pt-BR" sz="2400" b="1" dirty="0">
                <a:solidFill>
                  <a:srgbClr val="FF3300"/>
                </a:solidFill>
              </a:rPr>
              <a:t>PROPRIEDADES</a:t>
            </a:r>
            <a:r>
              <a:rPr lang="pt-BR" sz="2400" b="1" dirty="0"/>
              <a:t> </a:t>
            </a:r>
            <a:r>
              <a:rPr lang="pt-BR" sz="2400" b="1" dirty="0">
                <a:solidFill>
                  <a:srgbClr val="FF3300"/>
                </a:solidFill>
              </a:rPr>
              <a:t>DO CONDUTOR ISOLADO</a:t>
            </a:r>
            <a:r>
              <a:rPr lang="pt-BR" sz="2000" b="1" dirty="0">
                <a:solidFill>
                  <a:srgbClr val="FF3300"/>
                </a:solidFill>
              </a:rPr>
              <a:t> </a:t>
            </a:r>
            <a:r>
              <a:rPr lang="pt-BR" sz="2400" b="1" dirty="0">
                <a:solidFill>
                  <a:srgbClr val="FF3300"/>
                </a:solidFill>
              </a:rPr>
              <a:t>E EM EQUILÍBRIO</a:t>
            </a:r>
            <a:r>
              <a:rPr lang="pt-BR" sz="2400" b="1" dirty="0"/>
              <a:t> </a:t>
            </a:r>
            <a:r>
              <a:rPr lang="pt-BR" sz="2400" b="1" dirty="0">
                <a:solidFill>
                  <a:srgbClr val="FF3300"/>
                </a:solidFill>
              </a:rPr>
              <a:t>ELETROSTÁTICO</a:t>
            </a:r>
          </a:p>
        </p:txBody>
      </p:sp>
      <p:sp>
        <p:nvSpPr>
          <p:cNvPr id="35843" name="Rectangle 3"/>
          <p:cNvSpPr>
            <a:spLocks noGrp="1" noChangeArrowheads="1"/>
          </p:cNvSpPr>
          <p:nvPr>
            <p:ph type="subTitle" idx="4294967295"/>
          </p:nvPr>
        </p:nvSpPr>
        <p:spPr>
          <a:xfrm>
            <a:off x="395536" y="1628775"/>
            <a:ext cx="8064896" cy="936625"/>
          </a:xfrm>
          <a:solidFill>
            <a:srgbClr val="FFFFCC"/>
          </a:solidFill>
        </p:spPr>
        <p:txBody>
          <a:bodyPr/>
          <a:lstStyle/>
          <a:p>
            <a:pPr marL="0" indent="0" algn="ctr">
              <a:lnSpc>
                <a:spcPct val="80000"/>
              </a:lnSpc>
              <a:buFontTx/>
              <a:buNone/>
            </a:pPr>
            <a:r>
              <a:rPr lang="pt-BR" sz="2000" b="1" dirty="0"/>
              <a:t>O CAMPO ELÉTRICO NOS PONTOS INTERNOS DO CONDUTOR É NULO  </a:t>
            </a:r>
          </a:p>
          <a:p>
            <a:pPr marL="0" indent="0" algn="ctr">
              <a:lnSpc>
                <a:spcPct val="80000"/>
              </a:lnSpc>
              <a:buFontTx/>
              <a:buNone/>
            </a:pPr>
            <a:r>
              <a:rPr lang="pt-BR" sz="2000" b="1" dirty="0"/>
              <a:t>E</a:t>
            </a:r>
            <a:r>
              <a:rPr lang="pt-BR" sz="2000" b="1" baseline="-25000" dirty="0"/>
              <a:t>INTERNO</a:t>
            </a:r>
            <a:r>
              <a:rPr lang="pt-BR" sz="2000" b="1" dirty="0"/>
              <a:t> = 0                  </a:t>
            </a:r>
            <a:endParaRPr lang="pt-BR" sz="2000" b="1" baseline="-25000" dirty="0"/>
          </a:p>
        </p:txBody>
      </p:sp>
      <p:sp>
        <p:nvSpPr>
          <p:cNvPr id="35844" name="Text Box 4"/>
          <p:cNvSpPr txBox="1">
            <a:spLocks noChangeArrowheads="1"/>
          </p:cNvSpPr>
          <p:nvPr/>
        </p:nvSpPr>
        <p:spPr bwMode="auto">
          <a:xfrm>
            <a:off x="1239838" y="3303588"/>
            <a:ext cx="693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sz="2400">
              <a:latin typeface="Arial" charset="0"/>
            </a:endParaRPr>
          </a:p>
        </p:txBody>
      </p:sp>
      <p:pic>
        <p:nvPicPr>
          <p:cNvPr id="35845" name="Picture 5" descr="may15_02"/>
          <p:cNvPicPr>
            <a:picLocks noChangeAspect="1" noChangeArrowheads="1"/>
          </p:cNvPicPr>
          <p:nvPr/>
        </p:nvPicPr>
        <p:blipFill>
          <a:blip r:embed="rId2">
            <a:lum bright="-30000" contrast="60000"/>
            <a:extLst>
              <a:ext uri="{28A0092B-C50C-407E-A947-70E740481C1C}">
                <a14:useLocalDpi xmlns:a14="http://schemas.microsoft.com/office/drawing/2010/main" val="0"/>
              </a:ext>
            </a:extLst>
          </a:blip>
          <a:srcRect/>
          <a:stretch>
            <a:fillRect/>
          </a:stretch>
        </p:blipFill>
        <p:spPr bwMode="auto">
          <a:xfrm>
            <a:off x="1476375" y="2852738"/>
            <a:ext cx="2592388" cy="1874837"/>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may15_02"/>
          <p:cNvPicPr>
            <a:picLocks noChangeAspect="1" noChangeArrowheads="1"/>
          </p:cNvPicPr>
          <p:nvPr/>
        </p:nvPicPr>
        <p:blipFill>
          <a:blip r:embed="rId3">
            <a:lum bright="-24000" contrast="72000"/>
            <a:extLst>
              <a:ext uri="{28A0092B-C50C-407E-A947-70E740481C1C}">
                <a14:useLocalDpi xmlns:a14="http://schemas.microsoft.com/office/drawing/2010/main" val="0"/>
              </a:ext>
            </a:extLst>
          </a:blip>
          <a:srcRect/>
          <a:stretch>
            <a:fillRect/>
          </a:stretch>
        </p:blipFill>
        <p:spPr bwMode="auto">
          <a:xfrm>
            <a:off x="5148262" y="2903537"/>
            <a:ext cx="3024187" cy="1824038"/>
          </a:xfrm>
          <a:prstGeom prst="rect">
            <a:avLst/>
          </a:prstGeom>
          <a:noFill/>
          <a:extLst>
            <a:ext uri="{909E8E84-426E-40DD-AFC4-6F175D3DCCD1}">
              <a14:hiddenFill xmlns:a14="http://schemas.microsoft.com/office/drawing/2010/main">
                <a:solidFill>
                  <a:srgbClr val="FFFFFF"/>
                </a:solidFill>
              </a14:hiddenFill>
            </a:ext>
          </a:extLst>
        </p:spPr>
      </p:pic>
      <p:sp>
        <p:nvSpPr>
          <p:cNvPr id="35848" name="Text Box 8"/>
          <p:cNvSpPr txBox="1">
            <a:spLocks noChangeArrowheads="1"/>
          </p:cNvSpPr>
          <p:nvPr/>
        </p:nvSpPr>
        <p:spPr bwMode="auto">
          <a:xfrm>
            <a:off x="2268538" y="5445125"/>
            <a:ext cx="4319587" cy="1077218"/>
          </a:xfrm>
          <a:prstGeom prst="rect">
            <a:avLst/>
          </a:prstGeom>
          <a:solidFill>
            <a:schemeClr val="bg1"/>
          </a:solidFill>
          <a:ln>
            <a:noFill/>
          </a:ln>
          <a:effectLst/>
          <a:extLst/>
        </p:spPr>
        <p:txBody>
          <a:bodyPr>
            <a:spAutoFit/>
          </a:bodyPr>
          <a:lstStyle/>
          <a:p>
            <a:pPr>
              <a:spcBef>
                <a:spcPct val="50000"/>
              </a:spcBef>
            </a:pPr>
            <a:r>
              <a:rPr lang="pt-BR" sz="3200" dirty="0"/>
              <a:t>F</a:t>
            </a:r>
            <a:r>
              <a:rPr lang="pt-BR" sz="3200" baseline="-25000" dirty="0"/>
              <a:t>el</a:t>
            </a:r>
            <a:r>
              <a:rPr lang="pt-BR" sz="3200" dirty="0"/>
              <a:t> = </a:t>
            </a:r>
            <a:r>
              <a:rPr lang="pt-BR" sz="3200" dirty="0" err="1"/>
              <a:t>q.E</a:t>
            </a:r>
            <a:r>
              <a:rPr lang="pt-BR" sz="3200" dirty="0"/>
              <a:t>              E = 0              F</a:t>
            </a:r>
            <a:r>
              <a:rPr lang="pt-BR" sz="3200" baseline="-25000" dirty="0"/>
              <a:t>el</a:t>
            </a:r>
            <a:r>
              <a:rPr lang="pt-BR" sz="3200" dirty="0"/>
              <a:t> = 0                   </a:t>
            </a:r>
          </a:p>
        </p:txBody>
      </p:sp>
    </p:spTree>
    <p:extLst>
      <p:ext uri="{BB962C8B-B14F-4D97-AF65-F5344CB8AC3E}">
        <p14:creationId xmlns:p14="http://schemas.microsoft.com/office/powerpoint/2010/main" val="928259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11560" y="1700213"/>
            <a:ext cx="7920880" cy="936625"/>
          </a:xfrm>
          <a:solidFill>
            <a:srgbClr val="FFFFCC"/>
          </a:solidFill>
        </p:spPr>
        <p:txBody>
          <a:bodyPr/>
          <a:lstStyle/>
          <a:p>
            <a:pPr algn="just">
              <a:lnSpc>
                <a:spcPct val="90000"/>
              </a:lnSpc>
            </a:pPr>
            <a:r>
              <a:rPr lang="pt-BR" sz="1800" dirty="0" smtClean="0">
                <a:solidFill>
                  <a:srgbClr val="4D4D4D"/>
                </a:solidFill>
                <a:latin typeface="Comic Sans MS" pitchFamily="66" charset="0"/>
              </a:rPr>
              <a:t>       O </a:t>
            </a:r>
            <a:r>
              <a:rPr lang="pt-BR" sz="1800" dirty="0">
                <a:solidFill>
                  <a:srgbClr val="4D4D4D"/>
                </a:solidFill>
                <a:latin typeface="Comic Sans MS" pitchFamily="66" charset="0"/>
              </a:rPr>
              <a:t>POTENCIAL ELÉTRICO EM TODOS OS PONTOS, INTERNOS E SUPERFÍCIAIS É CONSTANTE</a:t>
            </a:r>
          </a:p>
          <a:p>
            <a:pPr algn="just">
              <a:lnSpc>
                <a:spcPct val="90000"/>
              </a:lnSpc>
            </a:pPr>
            <a:r>
              <a:rPr lang="pt-BR" sz="1800" dirty="0">
                <a:solidFill>
                  <a:srgbClr val="4D4D4D"/>
                </a:solidFill>
                <a:latin typeface="Comic Sans MS" pitchFamily="66" charset="0"/>
              </a:rPr>
              <a:t>V = CONSTANTE</a:t>
            </a:r>
          </a:p>
        </p:txBody>
      </p:sp>
      <p:sp>
        <p:nvSpPr>
          <p:cNvPr id="2052" name="Rectangle 4"/>
          <p:cNvSpPr>
            <a:spLocks noGrp="1" noChangeArrowheads="1"/>
          </p:cNvSpPr>
          <p:nvPr>
            <p:ph type="ctrTitle"/>
          </p:nvPr>
        </p:nvSpPr>
        <p:spPr>
          <a:xfrm>
            <a:off x="684213" y="620713"/>
            <a:ext cx="7772400" cy="792162"/>
          </a:xfrm>
          <a:solidFill>
            <a:schemeClr val="bg1"/>
          </a:solidFill>
          <a:ln/>
        </p:spPr>
        <p:txBody>
          <a:bodyPr>
            <a:normAutofit fontScale="90000"/>
          </a:bodyPr>
          <a:lstStyle/>
          <a:p>
            <a:pPr algn="ctr"/>
            <a:r>
              <a:rPr lang="pt-BR" sz="2400" b="1">
                <a:solidFill>
                  <a:srgbClr val="FF3300"/>
                </a:solidFill>
                <a:latin typeface="Comic Sans MS" pitchFamily="66" charset="0"/>
              </a:rPr>
              <a:t>PROPRIEDADES DO CONDUTOR ISOLADO E EM EQUILÍBRIO ELETROSTÁTICO</a:t>
            </a:r>
          </a:p>
        </p:txBody>
      </p:sp>
      <p:pic>
        <p:nvPicPr>
          <p:cNvPr id="2053" name="Picture 5" descr="may16_01"/>
          <p:cNvPicPr>
            <a:picLocks noChangeAspect="1" noChangeArrowheads="1"/>
          </p:cNvPicPr>
          <p:nvPr/>
        </p:nvPicPr>
        <p:blipFill>
          <a:blip r:embed="rId2">
            <a:lum bright="-42000" contrast="72000"/>
            <a:extLst>
              <a:ext uri="{28A0092B-C50C-407E-A947-70E740481C1C}">
                <a14:useLocalDpi xmlns:a14="http://schemas.microsoft.com/office/drawing/2010/main" val="0"/>
              </a:ext>
            </a:extLst>
          </a:blip>
          <a:srcRect/>
          <a:stretch>
            <a:fillRect/>
          </a:stretch>
        </p:blipFill>
        <p:spPr bwMode="auto">
          <a:xfrm>
            <a:off x="3419475" y="3068638"/>
            <a:ext cx="2376488" cy="2236787"/>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11"/>
          <p:cNvSpPr txBox="1">
            <a:spLocks noChangeArrowheads="1"/>
          </p:cNvSpPr>
          <p:nvPr/>
        </p:nvSpPr>
        <p:spPr bwMode="auto">
          <a:xfrm>
            <a:off x="827088" y="5734050"/>
            <a:ext cx="8064500" cy="366713"/>
          </a:xfrm>
          <a:prstGeom prst="rect">
            <a:avLst/>
          </a:prstGeom>
          <a:solidFill>
            <a:schemeClr val="bg1"/>
          </a:solidFill>
          <a:ln>
            <a:noFill/>
          </a:ln>
          <a:effectLst/>
          <a:extLst/>
        </p:spPr>
        <p:txBody>
          <a:bodyPr>
            <a:spAutoFit/>
          </a:bodyPr>
          <a:lstStyle/>
          <a:p>
            <a:pPr>
              <a:spcBef>
                <a:spcPct val="50000"/>
              </a:spcBef>
            </a:pPr>
            <a:r>
              <a:rPr lang="pt-BR" dirty="0" err="1"/>
              <a:t>E.d</a:t>
            </a:r>
            <a:r>
              <a:rPr lang="pt-BR" dirty="0"/>
              <a:t> = U             E = 0               U = 0           V</a:t>
            </a:r>
            <a:r>
              <a:rPr lang="pt-BR" baseline="-25000" dirty="0"/>
              <a:t>A</a:t>
            </a:r>
            <a:r>
              <a:rPr lang="pt-BR" dirty="0"/>
              <a:t> - V</a:t>
            </a:r>
            <a:r>
              <a:rPr lang="pt-BR" baseline="-25000" dirty="0"/>
              <a:t>B</a:t>
            </a:r>
            <a:r>
              <a:rPr lang="pt-BR" dirty="0"/>
              <a:t> = 0               V</a:t>
            </a:r>
            <a:r>
              <a:rPr lang="pt-BR" baseline="-25000" dirty="0"/>
              <a:t>A</a:t>
            </a:r>
            <a:r>
              <a:rPr lang="pt-BR" dirty="0"/>
              <a:t> = V</a:t>
            </a:r>
            <a:r>
              <a:rPr lang="pt-BR" baseline="-25000" dirty="0"/>
              <a:t>B</a:t>
            </a:r>
          </a:p>
        </p:txBody>
      </p:sp>
    </p:spTree>
    <p:extLst>
      <p:ext uri="{BB962C8B-B14F-4D97-AF65-F5344CB8AC3E}">
        <p14:creationId xmlns:p14="http://schemas.microsoft.com/office/powerpoint/2010/main" val="3772844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88913"/>
            <a:ext cx="8893175" cy="3960812"/>
          </a:xfrm>
          <a:solidFill>
            <a:srgbClr val="FFFFCC"/>
          </a:solidFill>
        </p:spPr>
        <p:txBody>
          <a:bodyPr/>
          <a:lstStyle/>
          <a:p>
            <a:pPr algn="ctr">
              <a:lnSpc>
                <a:spcPct val="80000"/>
              </a:lnSpc>
              <a:buFontTx/>
              <a:buNone/>
            </a:pPr>
            <a:endParaRPr lang="pt-BR" sz="700" b="1" dirty="0">
              <a:solidFill>
                <a:srgbClr val="FF3300"/>
              </a:solidFill>
              <a:latin typeface="Comic Sans MS" pitchFamily="66" charset="0"/>
            </a:endParaRPr>
          </a:p>
          <a:p>
            <a:pPr algn="ctr">
              <a:lnSpc>
                <a:spcPct val="80000"/>
              </a:lnSpc>
              <a:buFontTx/>
              <a:buNone/>
            </a:pPr>
            <a:endParaRPr lang="pt-BR" sz="700" b="1" dirty="0">
              <a:solidFill>
                <a:srgbClr val="FF3300"/>
              </a:solidFill>
              <a:latin typeface="Comic Sans MS" pitchFamily="66" charset="0"/>
            </a:endParaRPr>
          </a:p>
          <a:p>
            <a:pPr algn="ctr">
              <a:lnSpc>
                <a:spcPct val="80000"/>
              </a:lnSpc>
              <a:buFontTx/>
              <a:buNone/>
            </a:pPr>
            <a:r>
              <a:rPr lang="pt-BR" sz="1800" b="1" dirty="0">
                <a:solidFill>
                  <a:srgbClr val="FF3300"/>
                </a:solidFill>
                <a:latin typeface="Comic Sans MS" pitchFamily="66" charset="0"/>
              </a:rPr>
              <a:t>CAMPO  INTERNO</a:t>
            </a:r>
            <a:r>
              <a:rPr lang="pt-BR" sz="1800" b="1" dirty="0">
                <a:latin typeface="Comic Sans MS" pitchFamily="66" charset="0"/>
              </a:rPr>
              <a:t> </a:t>
            </a:r>
          </a:p>
          <a:p>
            <a:pPr algn="just">
              <a:lnSpc>
                <a:spcPct val="80000"/>
              </a:lnSpc>
              <a:buFontTx/>
              <a:buNone/>
            </a:pPr>
            <a:r>
              <a:rPr lang="pt-BR" sz="1800" dirty="0">
                <a:latin typeface="Comic Sans MS" pitchFamily="66" charset="0"/>
              </a:rPr>
              <a:t>      </a:t>
            </a:r>
            <a:r>
              <a:rPr lang="pt-BR" sz="1800" b="1" dirty="0">
                <a:latin typeface="Comic Sans MS" pitchFamily="66" charset="0"/>
              </a:rPr>
              <a:t>No interior de um condutor eletrizado</a:t>
            </a:r>
            <a:r>
              <a:rPr lang="pt-BR" sz="1800" dirty="0">
                <a:latin typeface="Comic Sans MS" pitchFamily="66" charset="0"/>
              </a:rPr>
              <a:t>, de qualquer formato, </a:t>
            </a:r>
            <a:r>
              <a:rPr lang="pt-BR" sz="1800" b="1" dirty="0">
                <a:latin typeface="Comic Sans MS" pitchFamily="66" charset="0"/>
              </a:rPr>
              <a:t>o campo elétrico é nulo</a:t>
            </a:r>
            <a:r>
              <a:rPr lang="pt-BR" sz="1800" dirty="0">
                <a:latin typeface="Comic Sans MS" pitchFamily="66" charset="0"/>
              </a:rPr>
              <a:t>.</a:t>
            </a:r>
          </a:p>
          <a:p>
            <a:pPr algn="just">
              <a:lnSpc>
                <a:spcPct val="80000"/>
              </a:lnSpc>
              <a:buFontTx/>
              <a:buNone/>
            </a:pPr>
            <a:r>
              <a:rPr lang="pt-BR" sz="1800" dirty="0">
                <a:latin typeface="Comic Sans MS" pitchFamily="66" charset="0"/>
              </a:rPr>
              <a:t>      </a:t>
            </a:r>
            <a:r>
              <a:rPr lang="pt-BR" sz="1800" b="1" dirty="0">
                <a:latin typeface="Comic Sans MS" pitchFamily="66" charset="0"/>
              </a:rPr>
              <a:t>Se houvesse</a:t>
            </a:r>
            <a:r>
              <a:rPr lang="pt-BR" sz="1800" dirty="0">
                <a:latin typeface="Comic Sans MS" pitchFamily="66" charset="0"/>
              </a:rPr>
              <a:t> </a:t>
            </a:r>
            <a:r>
              <a:rPr lang="pt-BR" sz="1800" b="1" dirty="0">
                <a:latin typeface="Comic Sans MS" pitchFamily="66" charset="0"/>
              </a:rPr>
              <a:t>campo elétrico no interior</a:t>
            </a:r>
            <a:r>
              <a:rPr lang="pt-BR" sz="1800" dirty="0">
                <a:latin typeface="Comic Sans MS" pitchFamily="66" charset="0"/>
              </a:rPr>
              <a:t> do condutor, ele agiria nos elétrons livres, os quais </a:t>
            </a:r>
            <a:r>
              <a:rPr lang="pt-BR" sz="1800" b="1" dirty="0">
                <a:latin typeface="Comic Sans MS" pitchFamily="66" charset="0"/>
              </a:rPr>
              <a:t>teriam um movimento ordenado</a:t>
            </a:r>
            <a:r>
              <a:rPr lang="pt-BR" sz="1800" dirty="0">
                <a:latin typeface="Comic Sans MS" pitchFamily="66" charset="0"/>
              </a:rPr>
              <a:t> sob sua influência, contrariando o conceito de condutor em equilíbrio eletrostático.</a:t>
            </a:r>
          </a:p>
          <a:p>
            <a:pPr algn="just">
              <a:lnSpc>
                <a:spcPct val="80000"/>
              </a:lnSpc>
              <a:buFontTx/>
              <a:buNone/>
            </a:pPr>
            <a:r>
              <a:rPr lang="pt-BR" sz="1800" b="1" dirty="0"/>
              <a:t>         </a:t>
            </a:r>
            <a:r>
              <a:rPr lang="pt-BR" sz="1800" b="1" dirty="0">
                <a:solidFill>
                  <a:srgbClr val="FF3300"/>
                </a:solidFill>
              </a:rPr>
              <a:t>                </a:t>
            </a:r>
            <a:r>
              <a:rPr lang="pt-BR" sz="1800" b="1" dirty="0"/>
              <a:t>   </a:t>
            </a:r>
            <a:endParaRPr lang="pt-BR" sz="1800" b="1" dirty="0">
              <a:solidFill>
                <a:srgbClr val="FF3300"/>
              </a:solidFill>
              <a:latin typeface="Comic Sans MS" pitchFamily="66" charset="0"/>
            </a:endParaRPr>
          </a:p>
          <a:p>
            <a:pPr algn="ctr">
              <a:lnSpc>
                <a:spcPct val="80000"/>
              </a:lnSpc>
              <a:buFontTx/>
              <a:buNone/>
            </a:pPr>
            <a:endParaRPr lang="pt-BR" sz="1800" b="1" dirty="0" smtClean="0">
              <a:solidFill>
                <a:srgbClr val="FF3300"/>
              </a:solidFill>
              <a:latin typeface="Comic Sans MS" pitchFamily="66" charset="0"/>
            </a:endParaRPr>
          </a:p>
          <a:p>
            <a:pPr algn="ctr">
              <a:lnSpc>
                <a:spcPct val="80000"/>
              </a:lnSpc>
              <a:buFontTx/>
              <a:buNone/>
            </a:pPr>
            <a:r>
              <a:rPr lang="pt-BR" sz="1800" b="1" dirty="0" smtClean="0">
                <a:solidFill>
                  <a:srgbClr val="FF3300"/>
                </a:solidFill>
                <a:latin typeface="Comic Sans MS" pitchFamily="66" charset="0"/>
              </a:rPr>
              <a:t>CAMPO  EXTERNO</a:t>
            </a:r>
            <a:endParaRPr lang="pt-BR" sz="1800" b="1" dirty="0" smtClean="0">
              <a:latin typeface="Comic Sans MS" pitchFamily="66" charset="0"/>
            </a:endParaRPr>
          </a:p>
          <a:p>
            <a:pPr algn="just">
              <a:lnSpc>
                <a:spcPct val="80000"/>
              </a:lnSpc>
              <a:buFontTx/>
              <a:buNone/>
            </a:pPr>
            <a:r>
              <a:rPr lang="pt-BR" b="1" dirty="0" smtClean="0">
                <a:latin typeface="Comic Sans MS" pitchFamily="66" charset="0"/>
              </a:rPr>
              <a:t>    </a:t>
            </a:r>
            <a:r>
              <a:rPr lang="pt-BR" sz="1800" b="1" dirty="0">
                <a:latin typeface="Comic Sans MS" pitchFamily="66" charset="0"/>
              </a:rPr>
              <a:t>Da sua superfície para fora</a:t>
            </a:r>
            <a:r>
              <a:rPr lang="pt-BR" sz="1800" dirty="0">
                <a:latin typeface="Comic Sans MS" pitchFamily="66" charset="0"/>
              </a:rPr>
              <a:t>, o </a:t>
            </a:r>
            <a:r>
              <a:rPr lang="pt-BR" sz="1800" b="1" dirty="0">
                <a:latin typeface="Comic Sans MS" pitchFamily="66" charset="0"/>
              </a:rPr>
              <a:t>campo elétrico não será nulo.</a:t>
            </a:r>
            <a:r>
              <a:rPr lang="pt-BR" sz="1800" dirty="0">
                <a:latin typeface="Comic Sans MS" pitchFamily="66" charset="0"/>
              </a:rPr>
              <a:t> O </a:t>
            </a:r>
            <a:r>
              <a:rPr lang="pt-BR" sz="1800" b="1" dirty="0">
                <a:latin typeface="Comic Sans MS" pitchFamily="66" charset="0"/>
              </a:rPr>
              <a:t>vetor campo elétrico   deve ser normal à superfície</a:t>
            </a:r>
            <a:r>
              <a:rPr lang="pt-BR" sz="1800" dirty="0">
                <a:latin typeface="Comic Sans MS" pitchFamily="66" charset="0"/>
              </a:rPr>
              <a:t>. Se o vetor campo fosse como   no ponto   da mesma figura, ele teria uma </a:t>
            </a:r>
            <a:r>
              <a:rPr lang="pt-BR" sz="1800" b="1" dirty="0">
                <a:latin typeface="Comic Sans MS" pitchFamily="66" charset="0"/>
              </a:rPr>
              <a:t>componente tangencial à superfície</a:t>
            </a:r>
            <a:r>
              <a:rPr lang="pt-BR" sz="1800" dirty="0">
                <a:latin typeface="Comic Sans MS" pitchFamily="66" charset="0"/>
              </a:rPr>
              <a:t> do condutor, o que provocaria movimento ordenado de cargas ao longo da superfície. </a:t>
            </a:r>
          </a:p>
        </p:txBody>
      </p:sp>
      <p:pic>
        <p:nvPicPr>
          <p:cNvPr id="21510" name="Picture 6" descr="figura1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3779838" y="4607322"/>
            <a:ext cx="2376487" cy="2278062"/>
          </a:xfrm>
          <a:prstGeom prst="rect">
            <a:avLst/>
          </a:prstGeom>
          <a:noFill/>
          <a:extLst>
            <a:ext uri="{909E8E84-426E-40DD-AFC4-6F175D3DCCD1}">
              <a14:hiddenFill xmlns:a14="http://schemas.microsoft.com/office/drawing/2010/main">
                <a:solidFill>
                  <a:srgbClr val="FFFFFF"/>
                </a:solidFill>
              </a14:hiddenFill>
            </a:ext>
          </a:extLst>
        </p:spPr>
      </p:pic>
      <p:sp>
        <p:nvSpPr>
          <p:cNvPr id="21513" name="Text Box 9"/>
          <p:cNvSpPr txBox="1">
            <a:spLocks noChangeArrowheads="1"/>
          </p:cNvSpPr>
          <p:nvPr/>
        </p:nvSpPr>
        <p:spPr bwMode="auto">
          <a:xfrm>
            <a:off x="1258888" y="1989138"/>
            <a:ext cx="5256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t-BR"/>
          </a:p>
        </p:txBody>
      </p:sp>
      <p:sp>
        <p:nvSpPr>
          <p:cNvPr id="21515" name="Text Box 11"/>
          <p:cNvSpPr txBox="1">
            <a:spLocks noChangeArrowheads="1"/>
          </p:cNvSpPr>
          <p:nvPr/>
        </p:nvSpPr>
        <p:spPr bwMode="auto">
          <a:xfrm>
            <a:off x="4356100" y="1989138"/>
            <a:ext cx="3887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t-BR"/>
          </a:p>
        </p:txBody>
      </p:sp>
      <p:sp>
        <p:nvSpPr>
          <p:cNvPr id="21516" name="Text Box 12"/>
          <p:cNvSpPr txBox="1">
            <a:spLocks noChangeArrowheads="1"/>
          </p:cNvSpPr>
          <p:nvPr/>
        </p:nvSpPr>
        <p:spPr bwMode="auto">
          <a:xfrm>
            <a:off x="1403350" y="2060848"/>
            <a:ext cx="6625034" cy="461665"/>
          </a:xfrm>
          <a:prstGeom prst="rect">
            <a:avLst/>
          </a:prstGeom>
          <a:solidFill>
            <a:schemeClr val="bg1"/>
          </a:solidFill>
          <a:ln>
            <a:noFill/>
          </a:ln>
          <a:effectLst/>
          <a:extLst/>
        </p:spPr>
        <p:txBody>
          <a:bodyPr wrap="square">
            <a:spAutoFit/>
          </a:bodyPr>
          <a:lstStyle/>
          <a:p>
            <a:pPr>
              <a:spcBef>
                <a:spcPct val="50000"/>
              </a:spcBef>
            </a:pPr>
            <a:r>
              <a:rPr lang="pt-BR" dirty="0"/>
              <a:t>Fel = </a:t>
            </a:r>
            <a:r>
              <a:rPr lang="pt-BR" dirty="0" err="1"/>
              <a:t>q.E</a:t>
            </a:r>
            <a:r>
              <a:rPr lang="pt-BR" dirty="0"/>
              <a:t>           E = 0        Fel = 0 </a:t>
            </a:r>
          </a:p>
        </p:txBody>
      </p:sp>
    </p:spTree>
    <p:extLst>
      <p:ext uri="{BB962C8B-B14F-4D97-AF65-F5344CB8AC3E}">
        <p14:creationId xmlns:p14="http://schemas.microsoft.com/office/powerpoint/2010/main" val="2900995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55875" y="404813"/>
            <a:ext cx="4321175" cy="647700"/>
          </a:xfrm>
          <a:solidFill>
            <a:schemeClr val="bg1"/>
          </a:solidFill>
        </p:spPr>
        <p:txBody>
          <a:bodyPr>
            <a:normAutofit fontScale="90000"/>
          </a:bodyPr>
          <a:lstStyle/>
          <a:p>
            <a:pPr algn="ctr"/>
            <a:r>
              <a:rPr lang="pt-BR" sz="2800" dirty="0">
                <a:solidFill>
                  <a:schemeClr val="tx1"/>
                </a:solidFill>
              </a:rPr>
              <a:t>CONDUTOR ESFÉRICO</a:t>
            </a:r>
          </a:p>
        </p:txBody>
      </p:sp>
      <p:sp>
        <p:nvSpPr>
          <p:cNvPr id="22531" name="Rectangle 3"/>
          <p:cNvSpPr>
            <a:spLocks noGrp="1" noChangeArrowheads="1"/>
          </p:cNvSpPr>
          <p:nvPr>
            <p:ph type="body" idx="1"/>
          </p:nvPr>
        </p:nvSpPr>
        <p:spPr>
          <a:xfrm>
            <a:off x="184150" y="1412776"/>
            <a:ext cx="8564314" cy="4873752"/>
          </a:xfrm>
          <a:solidFill>
            <a:schemeClr val="bg1"/>
          </a:solidFill>
          <a:ln>
            <a:solidFill>
              <a:schemeClr val="tx1"/>
            </a:solidFill>
            <a:miter lim="800000"/>
            <a:headEnd/>
            <a:tailEnd/>
          </a:ln>
        </p:spPr>
        <p:txBody>
          <a:bodyPr/>
          <a:lstStyle/>
          <a:p>
            <a:pPr algn="just">
              <a:lnSpc>
                <a:spcPct val="80000"/>
              </a:lnSpc>
              <a:buFontTx/>
              <a:buNone/>
            </a:pPr>
            <a:r>
              <a:rPr lang="pt-BR" b="1" dirty="0"/>
              <a:t>      </a:t>
            </a:r>
          </a:p>
          <a:p>
            <a:pPr algn="just">
              <a:lnSpc>
                <a:spcPct val="80000"/>
              </a:lnSpc>
              <a:buFontTx/>
              <a:buNone/>
            </a:pPr>
            <a:r>
              <a:rPr lang="pt-BR" dirty="0"/>
              <a:t>      Para se determinar </a:t>
            </a:r>
            <a:r>
              <a:rPr lang="pt-BR" dirty="0">
                <a:solidFill>
                  <a:srgbClr val="FF3300"/>
                </a:solidFill>
              </a:rPr>
              <a:t>o </a:t>
            </a:r>
            <a:r>
              <a:rPr lang="pt-BR" b="1" dirty="0">
                <a:solidFill>
                  <a:srgbClr val="FF3300"/>
                </a:solidFill>
              </a:rPr>
              <a:t>vetor campo elétrico</a:t>
            </a:r>
            <a:r>
              <a:rPr lang="pt-BR" dirty="0"/>
              <a:t> e o </a:t>
            </a:r>
            <a:r>
              <a:rPr lang="pt-BR" b="1" dirty="0">
                <a:solidFill>
                  <a:srgbClr val="FF3300"/>
                </a:solidFill>
              </a:rPr>
              <a:t>potencial elétrico</a:t>
            </a:r>
            <a:r>
              <a:rPr lang="pt-BR" dirty="0"/>
              <a:t> em </a:t>
            </a:r>
            <a:r>
              <a:rPr lang="pt-BR" b="1" dirty="0">
                <a:solidFill>
                  <a:srgbClr val="FF3300"/>
                </a:solidFill>
              </a:rPr>
              <a:t>pontos externos</a:t>
            </a:r>
            <a:r>
              <a:rPr lang="pt-BR" dirty="0"/>
              <a:t> </a:t>
            </a:r>
            <a:r>
              <a:rPr lang="pt-BR" dirty="0">
                <a:solidFill>
                  <a:srgbClr val="FF3300"/>
                </a:solidFill>
              </a:rPr>
              <a:t>a um </a:t>
            </a:r>
            <a:r>
              <a:rPr lang="pt-BR" b="1" dirty="0">
                <a:solidFill>
                  <a:srgbClr val="FF3300"/>
                </a:solidFill>
              </a:rPr>
              <a:t>condutor esférico eletrizado</a:t>
            </a:r>
            <a:r>
              <a:rPr lang="pt-BR" dirty="0"/>
              <a:t>, supõe-se sua carga   puntiforme e concentrada no centro</a:t>
            </a:r>
            <a:r>
              <a:rPr lang="pt-BR" dirty="0" smtClean="0"/>
              <a:t>:</a:t>
            </a:r>
          </a:p>
          <a:p>
            <a:pPr algn="just">
              <a:lnSpc>
                <a:spcPct val="80000"/>
              </a:lnSpc>
              <a:buFontTx/>
              <a:buNone/>
            </a:pPr>
            <a:r>
              <a:rPr lang="pt-BR" dirty="0" smtClean="0"/>
              <a:t> </a:t>
            </a:r>
            <a:r>
              <a:rPr lang="pt-BR" dirty="0"/>
              <a:t/>
            </a:r>
            <a:br>
              <a:rPr lang="pt-BR" dirty="0"/>
            </a:br>
            <a:r>
              <a:rPr lang="pt-BR" dirty="0"/>
              <a:t>  </a:t>
            </a:r>
          </a:p>
          <a:p>
            <a:pPr algn="just">
              <a:lnSpc>
                <a:spcPct val="80000"/>
              </a:lnSpc>
              <a:buFontTx/>
              <a:buNone/>
            </a:pPr>
            <a:r>
              <a:rPr lang="pt-BR" dirty="0"/>
              <a:t/>
            </a:r>
            <a:br>
              <a:rPr lang="pt-BR" dirty="0"/>
            </a:br>
            <a:endParaRPr lang="pt-BR" dirty="0"/>
          </a:p>
          <a:p>
            <a:pPr algn="just">
              <a:lnSpc>
                <a:spcPct val="80000"/>
              </a:lnSpc>
              <a:buFontTx/>
              <a:buNone/>
            </a:pPr>
            <a:r>
              <a:rPr lang="pt-BR" dirty="0"/>
              <a:t>      O potencial elétrico do condutor esférico de raio   é </a:t>
            </a:r>
            <a:r>
              <a:rPr lang="pt-BR" b="1" dirty="0">
                <a:solidFill>
                  <a:srgbClr val="FF3300"/>
                </a:solidFill>
              </a:rPr>
              <a:t>o potencial de qualquer ponto</a:t>
            </a:r>
            <a:r>
              <a:rPr lang="pt-BR" dirty="0">
                <a:solidFill>
                  <a:srgbClr val="FF3300"/>
                </a:solidFill>
              </a:rPr>
              <a:t> </a:t>
            </a:r>
            <a:r>
              <a:rPr lang="pt-BR" b="1" dirty="0">
                <a:solidFill>
                  <a:srgbClr val="FF3300"/>
                </a:solidFill>
              </a:rPr>
              <a:t>interno</a:t>
            </a:r>
            <a:r>
              <a:rPr lang="pt-BR" dirty="0">
                <a:solidFill>
                  <a:srgbClr val="FF3300"/>
                </a:solidFill>
              </a:rPr>
              <a:t> ou </a:t>
            </a:r>
            <a:r>
              <a:rPr lang="pt-BR" b="1" dirty="0">
                <a:solidFill>
                  <a:srgbClr val="FF3300"/>
                </a:solidFill>
              </a:rPr>
              <a:t>superficial</a:t>
            </a:r>
            <a:r>
              <a:rPr lang="pt-BR" dirty="0"/>
              <a:t>, sendo dado pelo valor fixo</a:t>
            </a:r>
            <a:r>
              <a:rPr lang="pt-BR" dirty="0" smtClean="0"/>
              <a:t>:</a:t>
            </a:r>
          </a:p>
          <a:p>
            <a:pPr algn="just">
              <a:lnSpc>
                <a:spcPct val="80000"/>
              </a:lnSpc>
              <a:buFontTx/>
              <a:buNone/>
            </a:pPr>
            <a:r>
              <a:rPr lang="pt-BR" dirty="0" smtClean="0"/>
              <a:t> </a:t>
            </a:r>
            <a:r>
              <a:rPr lang="pt-BR" dirty="0"/>
              <a:t/>
            </a:r>
            <a:br>
              <a:rPr lang="pt-BR" dirty="0"/>
            </a:br>
            <a:endParaRPr lang="pt-BR" dirty="0"/>
          </a:p>
          <a:p>
            <a:pPr algn="just">
              <a:lnSpc>
                <a:spcPct val="80000"/>
              </a:lnSpc>
              <a:buFontTx/>
              <a:buNone/>
            </a:pPr>
            <a:r>
              <a:rPr lang="pt-BR" dirty="0"/>
              <a:t> </a:t>
            </a:r>
          </a:p>
        </p:txBody>
      </p:sp>
      <p:pic>
        <p:nvPicPr>
          <p:cNvPr id="22532" name="Picture 4" descr="\begin{displaymath}E_{ext} = k\frac{Q}{r^2}\end{displaym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4" y="3140968"/>
            <a:ext cx="1911883" cy="1010345"/>
          </a:xfrm>
          <a:prstGeom prst="rect">
            <a:avLst/>
          </a:prstGeom>
          <a:noFill/>
          <a:extLst>
            <a:ext uri="{909E8E84-426E-40DD-AFC4-6F175D3DCCD1}">
              <a14:hiddenFill xmlns:a14="http://schemas.microsoft.com/office/drawing/2010/main">
                <a:solidFill>
                  <a:srgbClr val="FFFFFF"/>
                </a:solidFill>
              </a14:hiddenFill>
            </a:ext>
          </a:extLst>
        </p:spPr>
      </p:pic>
      <p:sp>
        <p:nvSpPr>
          <p:cNvPr id="22533" name="Rectangle 5"/>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atin typeface="Arial" charset="0"/>
              </a:rPr>
              <a:t/>
            </a:r>
            <a:br>
              <a:rPr lang="pt-BR">
                <a:latin typeface="Arial" charset="0"/>
              </a:rPr>
            </a:br>
            <a:endParaRPr lang="pt-BR">
              <a:latin typeface="Arial" charset="0"/>
            </a:endParaRPr>
          </a:p>
        </p:txBody>
      </p:sp>
      <p:pic>
        <p:nvPicPr>
          <p:cNvPr id="22535" name="Picture 7" descr="img1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140968"/>
            <a:ext cx="1749228" cy="992312"/>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img10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629" y="5373216"/>
            <a:ext cx="2240475"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18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6322714"/>
          </a:xfrm>
        </p:spPr>
        <p:txBody>
          <a:bodyPr/>
          <a:lstStyle/>
          <a:p>
            <a:pPr marL="0" indent="0">
              <a:buNone/>
            </a:pPr>
            <a:r>
              <a:rPr lang="pt-BR" dirty="0" smtClean="0"/>
              <a:t>RESUMINDO:</a:t>
            </a:r>
          </a:p>
          <a:p>
            <a:pPr marL="0" indent="0">
              <a:buNone/>
            </a:pPr>
            <a:r>
              <a:rPr lang="pt-BR" dirty="0" smtClean="0">
                <a:solidFill>
                  <a:srgbClr val="FF0000"/>
                </a:solidFill>
              </a:rPr>
              <a:t>CONDUTOR EM EQUILÍBRIO ELETROSTÁTICO</a:t>
            </a:r>
          </a:p>
          <a:p>
            <a:pPr marL="0" indent="0" algn="just">
              <a:buNone/>
            </a:pPr>
            <a:r>
              <a:rPr lang="pt-BR" dirty="0" smtClean="0"/>
              <a:t>Dizemos que um condutor está em equilíbrio eletrostático quando suas cargas elétricas encontram-se em movimento desordenado, quer ele esteja eletrizado ou eletricamente neutro.</a:t>
            </a:r>
          </a:p>
          <a:p>
            <a:pPr marL="0" indent="0" algn="just">
              <a:buNone/>
            </a:pPr>
            <a:endParaRPr lang="pt-BR" dirty="0"/>
          </a:p>
          <a:p>
            <a:pPr marL="0" indent="0" algn="just">
              <a:buNone/>
            </a:pPr>
            <a:r>
              <a:rPr lang="pt-BR" dirty="0" smtClean="0">
                <a:solidFill>
                  <a:srgbClr val="FF0000"/>
                </a:solidFill>
              </a:rPr>
              <a:t>CARACTERÍSTICAS:</a:t>
            </a:r>
          </a:p>
          <a:p>
            <a:pPr marL="0" indent="0" algn="just">
              <a:buNone/>
            </a:pPr>
            <a:r>
              <a:rPr lang="pt-BR" dirty="0" smtClean="0"/>
              <a:t>1. Todos os pontos internos e da superfície externa do condutor em equilíbrio eletrostático têm o mesmo potencial elétrico.</a:t>
            </a:r>
          </a:p>
          <a:p>
            <a:pPr marL="0" indent="0" algn="just">
              <a:buNone/>
            </a:pPr>
            <a:r>
              <a:rPr lang="pt-BR" dirty="0" smtClean="0"/>
              <a:t>2. As cargas elétricas  em excesso distribuem-se na superfície do condutor, não permanecendo em seu interior.</a:t>
            </a:r>
          </a:p>
          <a:p>
            <a:pPr marL="0" indent="0" algn="just">
              <a:buNone/>
            </a:pPr>
            <a:r>
              <a:rPr lang="pt-BR" dirty="0" smtClean="0"/>
              <a:t>3. O campo elétrico no interior é nulo</a:t>
            </a:r>
          </a:p>
          <a:p>
            <a:pPr marL="0" indent="0" algn="just">
              <a:buNone/>
            </a:pPr>
            <a:r>
              <a:rPr lang="pt-BR" dirty="0" smtClean="0"/>
              <a:t> </a:t>
            </a:r>
          </a:p>
          <a:p>
            <a:pPr marL="457200" indent="-457200" algn="just">
              <a:buAutoNum type="arabicPeriod"/>
            </a:pPr>
            <a:endParaRPr lang="pt-BR" dirty="0"/>
          </a:p>
        </p:txBody>
      </p:sp>
    </p:spTree>
    <p:extLst>
      <p:ext uri="{BB962C8B-B14F-4D97-AF65-F5344CB8AC3E}">
        <p14:creationId xmlns:p14="http://schemas.microsoft.com/office/powerpoint/2010/main" val="3412971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528" y="188640"/>
            <a:ext cx="8208912" cy="706437"/>
          </a:xfrm>
          <a:solidFill>
            <a:schemeClr val="bg1"/>
          </a:solidFill>
        </p:spPr>
        <p:txBody>
          <a:bodyPr>
            <a:normAutofit/>
          </a:bodyPr>
          <a:lstStyle/>
          <a:p>
            <a:pPr algn="ctr"/>
            <a:r>
              <a:rPr lang="pt-BR" sz="4000" b="1" dirty="0">
                <a:solidFill>
                  <a:schemeClr val="tx1"/>
                </a:solidFill>
              </a:rPr>
              <a:t>Blindagem Eletrostática</a:t>
            </a:r>
          </a:p>
        </p:txBody>
      </p:sp>
      <p:sp>
        <p:nvSpPr>
          <p:cNvPr id="23555" name="Rectangle 3"/>
          <p:cNvSpPr>
            <a:spLocks noGrp="1" noChangeArrowheads="1"/>
          </p:cNvSpPr>
          <p:nvPr>
            <p:ph type="body" sz="half" idx="1"/>
          </p:nvPr>
        </p:nvSpPr>
        <p:spPr>
          <a:xfrm>
            <a:off x="179388" y="1125538"/>
            <a:ext cx="6624637" cy="5326062"/>
          </a:xfrm>
          <a:solidFill>
            <a:srgbClr val="FFFFCC"/>
          </a:solidFill>
        </p:spPr>
        <p:txBody>
          <a:bodyPr/>
          <a:lstStyle/>
          <a:p>
            <a:pPr algn="just">
              <a:lnSpc>
                <a:spcPct val="90000"/>
              </a:lnSpc>
              <a:buFontTx/>
              <a:buNone/>
            </a:pPr>
            <a:r>
              <a:rPr lang="pt-BR" sz="1800" dirty="0">
                <a:latin typeface="Comic Sans MS" pitchFamily="66" charset="0"/>
              </a:rPr>
              <a:t>Considere um </a:t>
            </a:r>
            <a:r>
              <a:rPr lang="pt-BR" sz="1800" dirty="0">
                <a:solidFill>
                  <a:srgbClr val="FF3300"/>
                </a:solidFill>
                <a:latin typeface="Comic Sans MS" pitchFamily="66" charset="0"/>
              </a:rPr>
              <a:t>condutor oco</a:t>
            </a:r>
            <a:r>
              <a:rPr lang="pt-BR" sz="1800" dirty="0">
                <a:latin typeface="Comic Sans MS" pitchFamily="66" charset="0"/>
              </a:rPr>
              <a:t> </a:t>
            </a:r>
            <a:r>
              <a:rPr lang="pt-BR" sz="1800" dirty="0">
                <a:solidFill>
                  <a:srgbClr val="FF3300"/>
                </a:solidFill>
                <a:latin typeface="Comic Sans MS" pitchFamily="66" charset="0"/>
              </a:rPr>
              <a:t>A</a:t>
            </a:r>
            <a:r>
              <a:rPr lang="pt-BR" sz="1800" dirty="0">
                <a:latin typeface="Comic Sans MS" pitchFamily="66" charset="0"/>
              </a:rPr>
              <a:t> em equilíbrio eletrostático e, em seu interior, o </a:t>
            </a:r>
            <a:r>
              <a:rPr lang="pt-BR" sz="1800" dirty="0">
                <a:solidFill>
                  <a:srgbClr val="FF3300"/>
                </a:solidFill>
                <a:latin typeface="Comic Sans MS" pitchFamily="66" charset="0"/>
              </a:rPr>
              <a:t>corpo</a:t>
            </a:r>
            <a:r>
              <a:rPr lang="pt-BR" sz="1800" dirty="0">
                <a:latin typeface="Comic Sans MS" pitchFamily="66" charset="0"/>
              </a:rPr>
              <a:t> </a:t>
            </a:r>
            <a:r>
              <a:rPr lang="pt-BR" sz="1800" dirty="0">
                <a:solidFill>
                  <a:srgbClr val="FF3300"/>
                </a:solidFill>
                <a:latin typeface="Comic Sans MS" pitchFamily="66" charset="0"/>
              </a:rPr>
              <a:t>C</a:t>
            </a:r>
            <a:r>
              <a:rPr lang="pt-BR" sz="1800" dirty="0">
                <a:latin typeface="Comic Sans MS" pitchFamily="66" charset="0"/>
              </a:rPr>
              <a:t>. Como o campo elétrico no interior de qualquer condutor em equilíbrio eletrostático é nulo, decorre que </a:t>
            </a:r>
            <a:r>
              <a:rPr lang="pt-BR" sz="1800" dirty="0">
                <a:solidFill>
                  <a:srgbClr val="FF3300"/>
                </a:solidFill>
                <a:latin typeface="Comic Sans MS" pitchFamily="66" charset="0"/>
              </a:rPr>
              <a:t>A </a:t>
            </a:r>
            <a:r>
              <a:rPr lang="pt-BR" sz="1800" dirty="0">
                <a:latin typeface="Comic Sans MS" pitchFamily="66" charset="0"/>
              </a:rPr>
              <a:t>protege o corpo interno </a:t>
            </a:r>
            <a:r>
              <a:rPr lang="pt-BR" sz="1800" dirty="0">
                <a:solidFill>
                  <a:srgbClr val="FF3300"/>
                </a:solidFill>
                <a:latin typeface="Comic Sans MS" pitchFamily="66" charset="0"/>
              </a:rPr>
              <a:t>C</a:t>
            </a:r>
            <a:r>
              <a:rPr lang="pt-BR" sz="1800" dirty="0">
                <a:latin typeface="Comic Sans MS" pitchFamily="66" charset="0"/>
              </a:rPr>
              <a:t>, de qualquer ação elétrica externa. Um corpo eletrizado </a:t>
            </a:r>
            <a:r>
              <a:rPr lang="pt-BR" sz="1800" dirty="0">
                <a:solidFill>
                  <a:srgbClr val="FF3300"/>
                </a:solidFill>
                <a:latin typeface="Comic Sans MS" pitchFamily="66" charset="0"/>
              </a:rPr>
              <a:t>B</a:t>
            </a:r>
            <a:r>
              <a:rPr lang="pt-BR" sz="1800" dirty="0">
                <a:latin typeface="Comic Sans MS" pitchFamily="66" charset="0"/>
              </a:rPr>
              <a:t> induz cargas no corpo externo </a:t>
            </a:r>
            <a:r>
              <a:rPr lang="pt-BR" sz="1800" dirty="0">
                <a:solidFill>
                  <a:srgbClr val="FF3300"/>
                </a:solidFill>
                <a:latin typeface="Comic Sans MS" pitchFamily="66" charset="0"/>
              </a:rPr>
              <a:t>A</a:t>
            </a:r>
            <a:r>
              <a:rPr lang="pt-BR" sz="1800" dirty="0">
                <a:latin typeface="Comic Sans MS" pitchFamily="66" charset="0"/>
              </a:rPr>
              <a:t> , mas não no corpo interno </a:t>
            </a:r>
            <a:r>
              <a:rPr lang="pt-BR" sz="1800" dirty="0">
                <a:solidFill>
                  <a:srgbClr val="FF3300"/>
                </a:solidFill>
                <a:latin typeface="Comic Sans MS" pitchFamily="66" charset="0"/>
              </a:rPr>
              <a:t>C</a:t>
            </a:r>
            <a:r>
              <a:rPr lang="pt-BR" sz="1800" dirty="0">
                <a:latin typeface="Comic Sans MS" pitchFamily="66" charset="0"/>
              </a:rPr>
              <a:t>. Desse modo, </a:t>
            </a:r>
            <a:r>
              <a:rPr lang="pt-BR" sz="1800" dirty="0">
                <a:solidFill>
                  <a:srgbClr val="FF3300"/>
                </a:solidFill>
                <a:latin typeface="Comic Sans MS" pitchFamily="66" charset="0"/>
              </a:rPr>
              <a:t>o condutor  externo A</a:t>
            </a:r>
            <a:r>
              <a:rPr lang="pt-BR" sz="1800" dirty="0">
                <a:latin typeface="Comic Sans MS" pitchFamily="66" charset="0"/>
              </a:rPr>
              <a:t>, constitui uma </a:t>
            </a:r>
            <a:r>
              <a:rPr lang="pt-BR" sz="1800" b="1" dirty="0">
                <a:solidFill>
                  <a:srgbClr val="FF3300"/>
                </a:solidFill>
                <a:latin typeface="Comic Sans MS" pitchFamily="66" charset="0"/>
              </a:rPr>
              <a:t>blindagem eletrostática</a:t>
            </a:r>
            <a:r>
              <a:rPr lang="pt-BR" sz="1800" dirty="0">
                <a:solidFill>
                  <a:srgbClr val="FF3300"/>
                </a:solidFill>
                <a:latin typeface="Comic Sans MS" pitchFamily="66" charset="0"/>
              </a:rPr>
              <a:t> para o corpo C. </a:t>
            </a:r>
          </a:p>
          <a:p>
            <a:pPr algn="just">
              <a:lnSpc>
                <a:spcPct val="90000"/>
              </a:lnSpc>
              <a:buFontTx/>
              <a:buNone/>
            </a:pPr>
            <a:endParaRPr lang="pt-BR" sz="1800" dirty="0">
              <a:solidFill>
                <a:srgbClr val="FF3300"/>
              </a:solidFill>
              <a:latin typeface="Comic Sans MS" pitchFamily="66" charset="0"/>
            </a:endParaRPr>
          </a:p>
          <a:p>
            <a:pPr algn="just">
              <a:lnSpc>
                <a:spcPct val="90000"/>
              </a:lnSpc>
              <a:buFontTx/>
              <a:buNone/>
            </a:pPr>
            <a:r>
              <a:rPr lang="pt-BR" sz="1800" dirty="0">
                <a:latin typeface="Comic Sans MS" pitchFamily="66" charset="0"/>
              </a:rPr>
              <a:t>Uma tela metálica envolvendo certa região do espaço também constitui uma blindagem chamada  “</a:t>
            </a:r>
            <a:r>
              <a:rPr lang="pt-BR" sz="1800" b="1" dirty="0">
                <a:solidFill>
                  <a:srgbClr val="FF3300"/>
                </a:solidFill>
                <a:latin typeface="Comic Sans MS" pitchFamily="66" charset="0"/>
              </a:rPr>
              <a:t>gaiola de Faraday</a:t>
            </a:r>
            <a:r>
              <a:rPr lang="pt-BR" sz="1800" dirty="0">
                <a:latin typeface="Comic Sans MS" pitchFamily="66" charset="0"/>
              </a:rPr>
              <a:t>". </a:t>
            </a:r>
          </a:p>
          <a:p>
            <a:pPr algn="just">
              <a:lnSpc>
                <a:spcPct val="90000"/>
              </a:lnSpc>
              <a:buFontTx/>
              <a:buNone/>
            </a:pPr>
            <a:endParaRPr lang="pt-BR" sz="1800" dirty="0">
              <a:latin typeface="Comic Sans MS" pitchFamily="66" charset="0"/>
            </a:endParaRPr>
          </a:p>
          <a:p>
            <a:pPr algn="just">
              <a:lnSpc>
                <a:spcPct val="90000"/>
              </a:lnSpc>
              <a:buFontTx/>
              <a:buNone/>
            </a:pPr>
            <a:r>
              <a:rPr lang="pt-BR" sz="1800" dirty="0">
                <a:latin typeface="Comic Sans MS" pitchFamily="66" charset="0"/>
              </a:rPr>
              <a:t>A blindagem eletrostática é muito utilizada para a proteção de aparelhos elétricos e eletrônicos contra efeitos externos perturbadores. Os aparelhos de medidas sensíveis estão acondicionados em caixas metálicas, para que as medidas não sofram influências externas. As estruturas metálicas de um avião, de um automóvel e de um prédio constituem blindagens eletrostáticas. </a:t>
            </a:r>
          </a:p>
        </p:txBody>
      </p:sp>
      <p:graphicFrame>
        <p:nvGraphicFramePr>
          <p:cNvPr id="23556" name="Object 4"/>
          <p:cNvGraphicFramePr>
            <a:graphicFrameLocks noGrp="1" noChangeAspect="1"/>
          </p:cNvGraphicFramePr>
          <p:nvPr>
            <p:ph sz="quarter" idx="2"/>
          </p:nvPr>
        </p:nvGraphicFramePr>
        <p:xfrm>
          <a:off x="6948488" y="1268413"/>
          <a:ext cx="1584325" cy="847725"/>
        </p:xfrm>
        <a:graphic>
          <a:graphicData uri="http://schemas.openxmlformats.org/presentationml/2006/ole">
            <mc:AlternateContent xmlns:mc="http://schemas.openxmlformats.org/markup-compatibility/2006">
              <mc:Choice xmlns:v="urn:schemas-microsoft-com:vml" Requires="v">
                <p:oleObj spid="_x0000_s56364" name="Imagem de bitmap" r:id="rId3" imgW="1743318" imgH="933580" progId="Paint.Picture">
                  <p:embed/>
                </p:oleObj>
              </mc:Choice>
              <mc:Fallback>
                <p:oleObj name="Imagem de bitmap" r:id="rId3" imgW="1743318" imgH="933580" progId="Paint.Picture">
                  <p:embed/>
                  <p:pic>
                    <p:nvPicPr>
                      <p:cNvPr id="0" name=""/>
                      <p:cNvPicPr>
                        <a:picLocks noChangeAspect="1" noChangeArrowheads="1"/>
                      </p:cNvPicPr>
                      <p:nvPr/>
                    </p:nvPicPr>
                    <p:blipFill>
                      <a:blip r:embed="rId4">
                        <a:lum bright="-66000" contrast="84000"/>
                        <a:extLst>
                          <a:ext uri="{28A0092B-C50C-407E-A947-70E740481C1C}">
                            <a14:useLocalDpi xmlns:a14="http://schemas.microsoft.com/office/drawing/2010/main" val="0"/>
                          </a:ext>
                        </a:extLst>
                      </a:blip>
                      <a:srcRect/>
                      <a:stretch>
                        <a:fillRect/>
                      </a:stretch>
                    </p:blipFill>
                    <p:spPr bwMode="auto">
                      <a:xfrm>
                        <a:off x="6948488" y="1268413"/>
                        <a:ext cx="15843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Grp="1" noChangeAspect="1"/>
          </p:cNvGraphicFramePr>
          <p:nvPr>
            <p:ph sz="quarter" idx="3"/>
          </p:nvPr>
        </p:nvGraphicFramePr>
        <p:xfrm>
          <a:off x="6804025" y="2420938"/>
          <a:ext cx="1223963" cy="801687"/>
        </p:xfrm>
        <a:graphic>
          <a:graphicData uri="http://schemas.openxmlformats.org/presentationml/2006/ole">
            <mc:AlternateContent xmlns:mc="http://schemas.openxmlformats.org/markup-compatibility/2006">
              <mc:Choice xmlns:v="urn:schemas-microsoft-com:vml" Requires="v">
                <p:oleObj spid="_x0000_s56365" name="Imagem de bitmap" r:id="rId5" imgW="1380952" imgH="905001" progId="Paint.Picture">
                  <p:embed/>
                </p:oleObj>
              </mc:Choice>
              <mc:Fallback>
                <p:oleObj name="Imagem de bitmap" r:id="rId5" imgW="1380952" imgH="905001" progId="Paint.Picture">
                  <p:embed/>
                  <p:pic>
                    <p:nvPicPr>
                      <p:cNvPr id="0" name=""/>
                      <p:cNvPicPr>
                        <a:picLocks noChangeAspect="1" noChangeArrowheads="1"/>
                      </p:cNvPicPr>
                      <p:nvPr/>
                    </p:nvPicPr>
                    <p:blipFill>
                      <a:blip r:embed="rId6">
                        <a:lum bright="-72000" contrast="90000"/>
                        <a:extLst>
                          <a:ext uri="{28A0092B-C50C-407E-A947-70E740481C1C}">
                            <a14:useLocalDpi xmlns:a14="http://schemas.microsoft.com/office/drawing/2010/main" val="0"/>
                          </a:ext>
                        </a:extLst>
                      </a:blip>
                      <a:srcRect/>
                      <a:stretch>
                        <a:fillRect/>
                      </a:stretch>
                    </p:blipFill>
                    <p:spPr bwMode="auto">
                      <a:xfrm>
                        <a:off x="6804025" y="2420938"/>
                        <a:ext cx="1223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7956550" y="2276475"/>
          <a:ext cx="968375" cy="1150938"/>
        </p:xfrm>
        <a:graphic>
          <a:graphicData uri="http://schemas.openxmlformats.org/presentationml/2006/ole">
            <mc:AlternateContent xmlns:mc="http://schemas.openxmlformats.org/markup-compatibility/2006">
              <mc:Choice xmlns:v="urn:schemas-microsoft-com:vml" Requires="v">
                <p:oleObj spid="_x0000_s56366" name="Imagem de bitmap" r:id="rId7" imgW="762106" imgH="905001" progId="Paint.Picture">
                  <p:embed/>
                </p:oleObj>
              </mc:Choice>
              <mc:Fallback>
                <p:oleObj name="Imagem de bitmap" r:id="rId7" imgW="762106" imgH="905001" progId="Paint.Picture">
                  <p:embed/>
                  <p:pic>
                    <p:nvPicPr>
                      <p:cNvPr id="0" name=""/>
                      <p:cNvPicPr>
                        <a:picLocks noChangeAspect="1" noChangeArrowheads="1"/>
                      </p:cNvPicPr>
                      <p:nvPr/>
                    </p:nvPicPr>
                    <p:blipFill>
                      <a:blip r:embed="rId8">
                        <a:lum bright="-66000" contrast="84000"/>
                        <a:extLst>
                          <a:ext uri="{28A0092B-C50C-407E-A947-70E740481C1C}">
                            <a14:useLocalDpi xmlns:a14="http://schemas.microsoft.com/office/drawing/2010/main" val="0"/>
                          </a:ext>
                        </a:extLst>
                      </a:blip>
                      <a:srcRect/>
                      <a:stretch>
                        <a:fillRect/>
                      </a:stretch>
                    </p:blipFill>
                    <p:spPr bwMode="auto">
                      <a:xfrm>
                        <a:off x="7956550" y="2276475"/>
                        <a:ext cx="968375"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3716338"/>
            <a:ext cx="168116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10"/>
          <p:cNvPicPr>
            <a:picLocks noChangeAspect="1" noChangeArrowheads="1"/>
          </p:cNvPicPr>
          <p:nvPr/>
        </p:nvPicPr>
        <p:blipFill>
          <a:blip r:embed="rId10">
            <a:lum bright="-6000" contrast="12000"/>
            <a:extLst>
              <a:ext uri="{28A0092B-C50C-407E-A947-70E740481C1C}">
                <a14:useLocalDpi xmlns:a14="http://schemas.microsoft.com/office/drawing/2010/main" val="0"/>
              </a:ext>
            </a:extLst>
          </a:blip>
          <a:srcRect/>
          <a:stretch>
            <a:fillRect/>
          </a:stretch>
        </p:blipFill>
        <p:spPr bwMode="auto">
          <a:xfrm>
            <a:off x="6948488" y="5013325"/>
            <a:ext cx="192405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0782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63713" y="404813"/>
            <a:ext cx="5472112" cy="647700"/>
          </a:xfrm>
          <a:solidFill>
            <a:srgbClr val="FFFFCC"/>
          </a:solidFill>
        </p:spPr>
        <p:txBody>
          <a:bodyPr>
            <a:normAutofit fontScale="90000"/>
          </a:bodyPr>
          <a:lstStyle/>
          <a:p>
            <a:r>
              <a:rPr lang="pt-BR" sz="4000" dirty="0">
                <a:solidFill>
                  <a:schemeClr val="tx1"/>
                </a:solidFill>
              </a:rPr>
              <a:t>O Poder das Pontas</a:t>
            </a:r>
          </a:p>
        </p:txBody>
      </p:sp>
      <p:sp>
        <p:nvSpPr>
          <p:cNvPr id="26627" name="Rectangle 3"/>
          <p:cNvSpPr>
            <a:spLocks noGrp="1" noChangeArrowheads="1"/>
          </p:cNvSpPr>
          <p:nvPr>
            <p:ph type="body" sz="half" idx="1"/>
          </p:nvPr>
        </p:nvSpPr>
        <p:spPr>
          <a:xfrm>
            <a:off x="457200" y="1268413"/>
            <a:ext cx="5627688" cy="5256212"/>
          </a:xfrm>
          <a:solidFill>
            <a:srgbClr val="CCECFF"/>
          </a:solidFill>
        </p:spPr>
        <p:txBody>
          <a:bodyPr/>
          <a:lstStyle/>
          <a:p>
            <a:pPr>
              <a:lnSpc>
                <a:spcPct val="80000"/>
              </a:lnSpc>
              <a:buFontTx/>
              <a:buNone/>
            </a:pPr>
            <a:endParaRPr lang="pt-BR" sz="1400" b="1"/>
          </a:p>
          <a:p>
            <a:pPr>
              <a:lnSpc>
                <a:spcPct val="80000"/>
              </a:lnSpc>
              <a:buFontTx/>
              <a:buNone/>
            </a:pPr>
            <a:r>
              <a:rPr lang="pt-BR" sz="1400"/>
              <a:t>       </a:t>
            </a:r>
            <a:r>
              <a:rPr lang="pt-BR" sz="2000">
                <a:solidFill>
                  <a:srgbClr val="2C197D"/>
                </a:solidFill>
                <a:latin typeface="Comic Sans MS" pitchFamily="66" charset="0"/>
              </a:rPr>
              <a:t>Nas </a:t>
            </a:r>
            <a:r>
              <a:rPr lang="pt-BR" sz="2000">
                <a:solidFill>
                  <a:srgbClr val="FF3300"/>
                </a:solidFill>
                <a:latin typeface="Comic Sans MS" pitchFamily="66" charset="0"/>
              </a:rPr>
              <a:t>regiões pontiagudas</a:t>
            </a:r>
            <a:r>
              <a:rPr lang="pt-BR" sz="2000">
                <a:solidFill>
                  <a:srgbClr val="2C197D"/>
                </a:solidFill>
                <a:latin typeface="Comic Sans MS" pitchFamily="66" charset="0"/>
              </a:rPr>
              <a:t> de um condutor carregado, a </a:t>
            </a:r>
            <a:r>
              <a:rPr lang="pt-BR" sz="2000">
                <a:solidFill>
                  <a:srgbClr val="FF3300"/>
                </a:solidFill>
                <a:latin typeface="Comic Sans MS" pitchFamily="66" charset="0"/>
              </a:rPr>
              <a:t>densidade de carga</a:t>
            </a:r>
            <a:r>
              <a:rPr lang="pt-BR" sz="2000">
                <a:solidFill>
                  <a:srgbClr val="2C197D"/>
                </a:solidFill>
                <a:latin typeface="Comic Sans MS" pitchFamily="66" charset="0"/>
              </a:rPr>
              <a:t>, isto é, a concentração de cargas elétricas por unidade de área superficial é mais elevada. Por isso, nas pontas e em suas vizinhanças o campo elétrico é mais intenso. </a:t>
            </a:r>
          </a:p>
          <a:p>
            <a:pPr>
              <a:lnSpc>
                <a:spcPct val="80000"/>
              </a:lnSpc>
              <a:buFontTx/>
              <a:buNone/>
            </a:pPr>
            <a:endParaRPr lang="pt-BR" sz="2000">
              <a:solidFill>
                <a:srgbClr val="2C197D"/>
              </a:solidFill>
              <a:latin typeface="Comic Sans MS" pitchFamily="66" charset="0"/>
            </a:endParaRPr>
          </a:p>
          <a:p>
            <a:pPr>
              <a:lnSpc>
                <a:spcPct val="80000"/>
              </a:lnSpc>
            </a:pPr>
            <a:r>
              <a:rPr lang="pt-BR" sz="2000">
                <a:solidFill>
                  <a:srgbClr val="2C197D"/>
                </a:solidFill>
                <a:latin typeface="Comic Sans MS" pitchFamily="66" charset="0"/>
              </a:rPr>
              <a:t>Quando o campo elétrico nas vizinhanças da ponta atinge determinado valor, o ar em sua volta se ioniza e o condutor se descarrega através da ponta. Esse fenômeno recebe o nome de ``poder das pontas". É nele que se baseia, por exemplo, o funcionamento dos pára-raios.</a:t>
            </a:r>
            <a:r>
              <a:rPr lang="pt-BR" sz="1800">
                <a:solidFill>
                  <a:srgbClr val="2C197D"/>
                </a:solidFill>
                <a:latin typeface="Comic Sans MS" pitchFamily="66" charset="0"/>
              </a:rPr>
              <a:t> </a:t>
            </a:r>
          </a:p>
          <a:p>
            <a:pPr>
              <a:lnSpc>
                <a:spcPct val="80000"/>
              </a:lnSpc>
            </a:pPr>
            <a:endParaRPr lang="pt-BR" sz="1800">
              <a:solidFill>
                <a:srgbClr val="2C197D"/>
              </a:solidFill>
              <a:latin typeface="Comic Sans MS" pitchFamily="66" charset="0"/>
            </a:endParaRPr>
          </a:p>
          <a:p>
            <a:pPr>
              <a:lnSpc>
                <a:spcPct val="80000"/>
              </a:lnSpc>
            </a:pPr>
            <a:endParaRPr lang="pt-BR" sz="1800">
              <a:solidFill>
                <a:srgbClr val="2C197D"/>
              </a:solidFill>
              <a:latin typeface="Comic Sans MS" pitchFamily="66" charset="0"/>
            </a:endParaRPr>
          </a:p>
          <a:p>
            <a:pPr>
              <a:lnSpc>
                <a:spcPct val="80000"/>
              </a:lnSpc>
              <a:buFontTx/>
              <a:buNone/>
            </a:pPr>
            <a:endParaRPr lang="pt-BR" sz="1800">
              <a:latin typeface="Comic Sans MS" pitchFamily="66" charset="0"/>
            </a:endParaRPr>
          </a:p>
          <a:p>
            <a:pPr>
              <a:lnSpc>
                <a:spcPct val="80000"/>
              </a:lnSpc>
              <a:buFontTx/>
              <a:buNone/>
            </a:pPr>
            <a:endParaRPr lang="pt-BR" sz="1800">
              <a:latin typeface="Comic Sans MS" pitchFamily="66" charset="0"/>
            </a:endParaRPr>
          </a:p>
        </p:txBody>
      </p:sp>
      <p:graphicFrame>
        <p:nvGraphicFramePr>
          <p:cNvPr id="26629" name="Object 5"/>
          <p:cNvGraphicFramePr>
            <a:graphicFrameLocks noGrp="1" noChangeAspect="1"/>
          </p:cNvGraphicFramePr>
          <p:nvPr>
            <p:ph sz="quarter" idx="2"/>
          </p:nvPr>
        </p:nvGraphicFramePr>
        <p:xfrm>
          <a:off x="1187450" y="5373688"/>
          <a:ext cx="1008063" cy="744537"/>
        </p:xfrm>
        <a:graphic>
          <a:graphicData uri="http://schemas.openxmlformats.org/presentationml/2006/ole">
            <mc:AlternateContent xmlns:mc="http://schemas.openxmlformats.org/markup-compatibility/2006">
              <mc:Choice xmlns:v="urn:schemas-microsoft-com:vml" Requires="v">
                <p:oleObj spid="_x0000_s57374" name="Equação" r:id="rId3" imgW="533160" imgH="393480" progId="Equation.3">
                  <p:embed/>
                </p:oleObj>
              </mc:Choice>
              <mc:Fallback>
                <p:oleObj name="Equação" r:id="rId3" imgW="533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373688"/>
                        <a:ext cx="1008063" cy="7445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28" name="Picture 4" descr="img10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2852738"/>
            <a:ext cx="2276475" cy="2457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631" name="Object 7"/>
          <p:cNvGraphicFramePr>
            <a:graphicFrameLocks noGrp="1" noChangeAspect="1"/>
          </p:cNvGraphicFramePr>
          <p:nvPr>
            <p:ph sz="quarter" idx="3"/>
          </p:nvPr>
        </p:nvGraphicFramePr>
        <p:xfrm>
          <a:off x="2843213" y="5373688"/>
          <a:ext cx="1296987" cy="788987"/>
        </p:xfrm>
        <a:graphic>
          <a:graphicData uri="http://schemas.openxmlformats.org/presentationml/2006/ole">
            <mc:AlternateContent xmlns:mc="http://schemas.openxmlformats.org/markup-compatibility/2006">
              <mc:Choice xmlns:v="urn:schemas-microsoft-com:vml" Requires="v">
                <p:oleObj spid="_x0000_s57375" name="Equação" r:id="rId6" imgW="647640" imgH="393480" progId="Equation.3">
                  <p:embed/>
                </p:oleObj>
              </mc:Choice>
              <mc:Fallback>
                <p:oleObj name="Equação" r:id="rId6" imgW="64764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5373688"/>
                        <a:ext cx="1296987" cy="7889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68200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3"/>
          <p:cNvSpPr>
            <a:spLocks noChangeArrowheads="1"/>
          </p:cNvSpPr>
          <p:nvPr/>
        </p:nvSpPr>
        <p:spPr bwMode="auto">
          <a:xfrm>
            <a:off x="0" y="214313"/>
            <a:ext cx="8715375" cy="4154487"/>
          </a:xfrm>
          <a:prstGeom prst="rect">
            <a:avLst/>
          </a:prstGeom>
          <a:noFill/>
          <a:ln w="9525">
            <a:noFill/>
            <a:miter lim="800000"/>
            <a:headEnd/>
            <a:tailEnd/>
          </a:ln>
        </p:spPr>
        <p:txBody>
          <a:bodyPr>
            <a:spAutoFit/>
          </a:bodyPr>
          <a:lstStyle/>
          <a:p>
            <a:pPr algn="just">
              <a:defRPr/>
            </a:pPr>
            <a:r>
              <a:rPr lang="pt-BR" sz="4000" b="1" dirty="0">
                <a:solidFill>
                  <a:schemeClr val="accent1">
                    <a:lumMod val="75000"/>
                  </a:schemeClr>
                </a:solidFill>
                <a:latin typeface="Calibri" pitchFamily="34" charset="0"/>
              </a:rPr>
              <a:t>     </a:t>
            </a:r>
            <a:r>
              <a:rPr lang="pt-BR" sz="4800" b="1" dirty="0">
                <a:solidFill>
                  <a:schemeClr val="accent1">
                    <a:lumMod val="75000"/>
                  </a:schemeClr>
                </a:solidFill>
                <a:latin typeface="Calibri" pitchFamily="34" charset="0"/>
              </a:rPr>
              <a:t>OBS:</a:t>
            </a:r>
          </a:p>
          <a:p>
            <a:pPr algn="just">
              <a:defRPr/>
            </a:pPr>
            <a:r>
              <a:rPr lang="pt-BR" sz="3600" dirty="0">
                <a:solidFill>
                  <a:schemeClr val="accent1">
                    <a:lumMod val="75000"/>
                  </a:schemeClr>
                </a:solidFill>
                <a:latin typeface="Calibri" pitchFamily="34" charset="0"/>
              </a:rPr>
              <a:t>         </a:t>
            </a:r>
            <a:r>
              <a:rPr lang="pt-BR" sz="3600" dirty="0">
                <a:solidFill>
                  <a:schemeClr val="accent1">
                    <a:lumMod val="75000"/>
                  </a:schemeClr>
                </a:solidFill>
                <a:latin typeface="Comic Sans MS" pitchFamily="66" charset="0"/>
              </a:rPr>
              <a:t>Os condutores adquirem cargas de mesmo sinal. Se os condutores tiverem mesma forma e mesmas dimensões, a carga final será igual para os dois e dada pela média aritmética das cargas iniciais.</a:t>
            </a:r>
          </a:p>
        </p:txBody>
      </p:sp>
      <p:pic>
        <p:nvPicPr>
          <p:cNvPr id="28675" name="Picture 5" descr="216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500563"/>
            <a:ext cx="77025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990600" y="122238"/>
            <a:ext cx="7162800" cy="7921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kern="10" dirty="0">
                <a:ln w="9525">
                  <a:round/>
                  <a:headEnd/>
                  <a:tailEnd/>
                </a:ln>
                <a:latin typeface="Times New Roman"/>
                <a:cs typeface="Times New Roman"/>
              </a:rPr>
              <a:t>RIGIDEZ DIELÉTRICA</a:t>
            </a:r>
          </a:p>
        </p:txBody>
      </p:sp>
      <p:sp>
        <p:nvSpPr>
          <p:cNvPr id="40963" name="Text Box 3"/>
          <p:cNvSpPr txBox="1">
            <a:spLocks noChangeArrowheads="1"/>
          </p:cNvSpPr>
          <p:nvPr/>
        </p:nvSpPr>
        <p:spPr bwMode="auto">
          <a:xfrm>
            <a:off x="152400" y="1328569"/>
            <a:ext cx="852405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t-BR" sz="2800" i="1" dirty="0">
                <a:solidFill>
                  <a:srgbClr val="FFCC00"/>
                </a:solidFill>
              </a:rPr>
              <a:t>	</a:t>
            </a:r>
            <a:r>
              <a:rPr lang="pt-BR" sz="2800" i="1" dirty="0"/>
              <a:t>Dois corpos condutores, imersos em um meio inicialmente “isolante”, são carregados de carga de polaridade oposta, gerando entre eles uma </a:t>
            </a:r>
            <a:r>
              <a:rPr lang="pt-BR" sz="2800" i="1" dirty="0" err="1"/>
              <a:t>d.d.p</a:t>
            </a:r>
            <a:r>
              <a:rPr lang="pt-BR" sz="2800" i="1" dirty="0"/>
              <a:t>. .Quando se atinge em um valor limite, o qual varia em função do material dielétrico, há o fenômeno da ruptura dielétrica, e o meio isolante passa a ser momentaneamente um meio condutor, quando se salta um arco (feixe de elétrons).</a:t>
            </a:r>
          </a:p>
        </p:txBody>
      </p:sp>
    </p:spTree>
    <p:extLst>
      <p:ext uri="{BB962C8B-B14F-4D97-AF65-F5344CB8AC3E}">
        <p14:creationId xmlns:p14="http://schemas.microsoft.com/office/powerpoint/2010/main" val="3081711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533400" y="152400"/>
            <a:ext cx="8077200" cy="990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b="1" kern="10" dirty="0">
                <a:ln w="9525" cap="sq">
                  <a:round/>
                  <a:headEnd type="none" w="sm" len="sm"/>
                  <a:tailEnd type="none" w="sm" len="sm"/>
                </a:ln>
                <a:latin typeface="Times New Roman"/>
                <a:cs typeface="Times New Roman"/>
              </a:rPr>
              <a:t>DENSIDADE SUPERFICIAL </a:t>
            </a:r>
          </a:p>
          <a:p>
            <a:pPr algn="ctr"/>
            <a:r>
              <a:rPr lang="pt-BR" sz="3600" b="1" kern="10" dirty="0">
                <a:ln w="9525" cap="sq">
                  <a:round/>
                  <a:headEnd type="none" w="sm" len="sm"/>
                  <a:tailEnd type="none" w="sm" len="sm"/>
                </a:ln>
                <a:latin typeface="Times New Roman"/>
                <a:cs typeface="Times New Roman"/>
              </a:rPr>
              <a:t>DE CARGAS E O PODER DAS PONTAS</a:t>
            </a:r>
          </a:p>
        </p:txBody>
      </p:sp>
      <p:sp>
        <p:nvSpPr>
          <p:cNvPr id="10243" name="Text Box 3"/>
          <p:cNvSpPr txBox="1">
            <a:spLocks noChangeArrowheads="1"/>
          </p:cNvSpPr>
          <p:nvPr/>
        </p:nvSpPr>
        <p:spPr bwMode="auto">
          <a:xfrm>
            <a:off x="457200" y="338455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defRPr sz="2400">
                <a:solidFill>
                  <a:schemeClr val="tx1"/>
                </a:solidFill>
                <a:latin typeface="Times New Roman" pitchFamily="18" charset="0"/>
              </a:defRPr>
            </a:lvl1pPr>
            <a:lvl2pPr marL="5778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spcAft>
                <a:spcPct val="50000"/>
              </a:spcAft>
              <a:buFontTx/>
              <a:buChar char="•"/>
            </a:pPr>
            <a:r>
              <a:rPr lang="pt-BR"/>
              <a:t>A densidade da distribuição das cargas na superfície externa de um condutor de dimensão extensa varia em função da “topologia” da região.</a:t>
            </a:r>
          </a:p>
        </p:txBody>
      </p:sp>
      <p:sp>
        <p:nvSpPr>
          <p:cNvPr id="10244" name="Freeform 4"/>
          <p:cNvSpPr>
            <a:spLocks/>
          </p:cNvSpPr>
          <p:nvPr/>
        </p:nvSpPr>
        <p:spPr bwMode="auto">
          <a:xfrm>
            <a:off x="1600200" y="4724400"/>
            <a:ext cx="5867400" cy="1600200"/>
          </a:xfrm>
          <a:custGeom>
            <a:avLst/>
            <a:gdLst>
              <a:gd name="T0" fmla="*/ 4448 w 4592"/>
              <a:gd name="T1" fmla="*/ 488 h 896"/>
              <a:gd name="T2" fmla="*/ 1376 w 4592"/>
              <a:gd name="T3" fmla="*/ 56 h 896"/>
              <a:gd name="T4" fmla="*/ 512 w 4592"/>
              <a:gd name="T5" fmla="*/ 824 h 896"/>
              <a:gd name="T6" fmla="*/ 4448 w 4592"/>
              <a:gd name="T7" fmla="*/ 488 h 896"/>
            </a:gdLst>
            <a:ahLst/>
            <a:cxnLst>
              <a:cxn ang="0">
                <a:pos x="T0" y="T1"/>
              </a:cxn>
              <a:cxn ang="0">
                <a:pos x="T2" y="T3"/>
              </a:cxn>
              <a:cxn ang="0">
                <a:pos x="T4" y="T5"/>
              </a:cxn>
              <a:cxn ang="0">
                <a:pos x="T6" y="T7"/>
              </a:cxn>
            </a:cxnLst>
            <a:rect l="0" t="0" r="r" b="b"/>
            <a:pathLst>
              <a:path w="4592" h="896">
                <a:moveTo>
                  <a:pt x="4448" y="488"/>
                </a:moveTo>
                <a:cubicBezTo>
                  <a:pt x="4592" y="360"/>
                  <a:pt x="2032" y="0"/>
                  <a:pt x="1376" y="56"/>
                </a:cubicBezTo>
                <a:cubicBezTo>
                  <a:pt x="720" y="112"/>
                  <a:pt x="0" y="752"/>
                  <a:pt x="512" y="824"/>
                </a:cubicBezTo>
                <a:cubicBezTo>
                  <a:pt x="1024" y="896"/>
                  <a:pt x="4304" y="616"/>
                  <a:pt x="4448" y="488"/>
                </a:cubicBezTo>
                <a:close/>
              </a:path>
            </a:pathLst>
          </a:custGeom>
          <a:solidFill>
            <a:schemeClr val="bg1">
              <a:lumMod val="75000"/>
            </a:schemeClr>
          </a:solidFill>
          <a:ln>
            <a:noFill/>
          </a:ln>
          <a:effectLst/>
          <a:extLst/>
        </p:spPr>
        <p:txBody>
          <a:bodyPr wrap="none"/>
          <a:lstStyle/>
          <a:p>
            <a:endParaRPr lang="pt-BR"/>
          </a:p>
        </p:txBody>
      </p:sp>
      <p:graphicFrame>
        <p:nvGraphicFramePr>
          <p:cNvPr id="10245" name="Object 5"/>
          <p:cNvGraphicFramePr>
            <a:graphicFrameLocks noChangeAspect="1"/>
          </p:cNvGraphicFramePr>
          <p:nvPr>
            <p:extLst>
              <p:ext uri="{D42A27DB-BD31-4B8C-83A1-F6EECF244321}">
                <p14:modId xmlns:p14="http://schemas.microsoft.com/office/powerpoint/2010/main" val="2280591053"/>
              </p:ext>
            </p:extLst>
          </p:nvPr>
        </p:nvGraphicFramePr>
        <p:xfrm>
          <a:off x="3905250" y="2244725"/>
          <a:ext cx="1333500" cy="984250"/>
        </p:xfrm>
        <a:graphic>
          <a:graphicData uri="http://schemas.openxmlformats.org/presentationml/2006/ole">
            <mc:AlternateContent xmlns:mc="http://schemas.openxmlformats.org/markup-compatibility/2006">
              <mc:Choice xmlns:v="urn:schemas-microsoft-com:vml" Requires="v">
                <p:oleObj spid="_x0000_s53266" name="Equação" r:id="rId3" imgW="533160" imgH="393480" progId="Equation.3">
                  <p:embed/>
                </p:oleObj>
              </mc:Choice>
              <mc:Fallback>
                <p:oleObj name="Equação" r:id="rId3" imgW="533160" imgH="393480" progId="Equation.3">
                  <p:embed/>
                  <p:pic>
                    <p:nvPicPr>
                      <p:cNvPr id="0" name=""/>
                      <p:cNvPicPr>
                        <a:picLocks noChangeAspect="1" noChangeArrowheads="1"/>
                      </p:cNvPicPr>
                      <p:nvPr/>
                    </p:nvPicPr>
                    <p:blipFill>
                      <a:blip r:embed="rId4"/>
                      <a:srcRect/>
                      <a:stretch>
                        <a:fillRect/>
                      </a:stretch>
                    </p:blipFill>
                    <p:spPr bwMode="auto">
                      <a:xfrm>
                        <a:off x="3905250" y="2244725"/>
                        <a:ext cx="13335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Oval 6"/>
          <p:cNvSpPr>
            <a:spLocks noChangeArrowheads="1"/>
          </p:cNvSpPr>
          <p:nvPr/>
        </p:nvSpPr>
        <p:spPr bwMode="auto">
          <a:xfrm>
            <a:off x="6934200" y="5181600"/>
            <a:ext cx="685800" cy="762000"/>
          </a:xfrm>
          <a:prstGeom prst="ellips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247" name="Text Box 7"/>
          <p:cNvSpPr txBox="1">
            <a:spLocks noChangeArrowheads="1"/>
          </p:cNvSpPr>
          <p:nvPr/>
        </p:nvSpPr>
        <p:spPr bwMode="auto">
          <a:xfrm>
            <a:off x="6248400" y="606425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1800" b="1" i="1">
                <a:solidFill>
                  <a:srgbClr val="FF3300"/>
                </a:solidFill>
              </a:rPr>
              <a:t>Região de maior densidade de cargas</a:t>
            </a:r>
          </a:p>
        </p:txBody>
      </p:sp>
      <p:sp>
        <p:nvSpPr>
          <p:cNvPr id="10248" name="Text Box 8"/>
          <p:cNvSpPr txBox="1">
            <a:spLocks noChangeArrowheads="1"/>
          </p:cNvSpPr>
          <p:nvPr/>
        </p:nvSpPr>
        <p:spPr bwMode="auto">
          <a:xfrm>
            <a:off x="419100" y="1447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defRPr sz="2400">
                <a:solidFill>
                  <a:schemeClr val="tx1"/>
                </a:solidFill>
                <a:latin typeface="Times New Roman" pitchFamily="18" charset="0"/>
              </a:defRPr>
            </a:lvl1pPr>
            <a:lvl2pPr marL="5778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spcAft>
                <a:spcPct val="50000"/>
              </a:spcAft>
              <a:buFontTx/>
              <a:buChar char="•"/>
            </a:pPr>
            <a:r>
              <a:rPr lang="pt-BR"/>
              <a:t>A densidade da distribuição das cargas na superfície externa de um condutor é dada por</a:t>
            </a:r>
          </a:p>
        </p:txBody>
      </p:sp>
    </p:spTree>
    <p:extLst>
      <p:ext uri="{BB962C8B-B14F-4D97-AF65-F5344CB8AC3E}">
        <p14:creationId xmlns:p14="http://schemas.microsoft.com/office/powerpoint/2010/main" val="4064568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1279525"/>
            <a:ext cx="85344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eaLnBrk="0" fontAlgn="base" hangingPunct="0">
              <a:spcBef>
                <a:spcPct val="0"/>
              </a:spcBef>
              <a:spcAft>
                <a:spcPct val="0"/>
              </a:spcAft>
              <a:defRPr sz="2400">
                <a:solidFill>
                  <a:schemeClr val="tx1"/>
                </a:solidFill>
                <a:latin typeface="Times New Roman" pitchFamily="18" charset="0"/>
              </a:defRPr>
            </a:lvl6pPr>
            <a:lvl7pPr marL="3981450" indent="-457200" eaLnBrk="0" fontAlgn="base" hangingPunct="0">
              <a:spcBef>
                <a:spcPct val="0"/>
              </a:spcBef>
              <a:spcAft>
                <a:spcPct val="0"/>
              </a:spcAft>
              <a:defRPr sz="2400">
                <a:solidFill>
                  <a:schemeClr val="tx1"/>
                </a:solidFill>
                <a:latin typeface="Times New Roman" pitchFamily="18" charset="0"/>
              </a:defRPr>
            </a:lvl7pPr>
            <a:lvl8pPr marL="4438650" indent="-457200" eaLnBrk="0" fontAlgn="base" hangingPunct="0">
              <a:spcBef>
                <a:spcPct val="0"/>
              </a:spcBef>
              <a:spcAft>
                <a:spcPct val="0"/>
              </a:spcAft>
              <a:defRPr sz="2400">
                <a:solidFill>
                  <a:schemeClr val="tx1"/>
                </a:solidFill>
                <a:latin typeface="Times New Roman" pitchFamily="18" charset="0"/>
              </a:defRPr>
            </a:lvl8pPr>
            <a:lvl9pPr marL="489585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FontTx/>
              <a:buChar char="•"/>
            </a:pPr>
            <a:r>
              <a:rPr lang="pt-BR" sz="1800" b="1">
                <a:solidFill>
                  <a:srgbClr val="000000"/>
                </a:solidFill>
              </a:rPr>
              <a:t>O fenômeno do poder das pontas ocorre porque, em um condutor eletrizado a carga tende a se acumular nas regiões pontiagudas, criando um campo elétrico maior que nas regiões mais planas.</a:t>
            </a:r>
            <a:endParaRPr lang="pt-BR" sz="1800" b="1">
              <a:solidFill>
                <a:srgbClr val="004080"/>
              </a:solidFill>
            </a:endParaRPr>
          </a:p>
          <a:p>
            <a:pPr algn="just">
              <a:spcBef>
                <a:spcPct val="50000"/>
              </a:spcBef>
              <a:buFontTx/>
              <a:buChar char="•"/>
            </a:pPr>
            <a:r>
              <a:rPr lang="pt-BR" sz="1800" b="1">
                <a:solidFill>
                  <a:srgbClr val="000000"/>
                </a:solidFill>
              </a:rPr>
              <a:t>Se aumentarmos continuadamente a carga elétrica no condutor, a intensidade do campo elétrico em torno dele aumentará também, até que na região pontiaguda o valor da rigidez dielétrica do ar será ultrapassado antes que isto ocorra nas demais regiões. Portanto nas proximidades da região pontiaguda que o ar se tornará condutor e será através da ponta que a carga se escoará.</a:t>
            </a:r>
          </a:p>
        </p:txBody>
      </p:sp>
      <p:sp>
        <p:nvSpPr>
          <p:cNvPr id="11267" name="WordArt 3"/>
          <p:cNvSpPr>
            <a:spLocks noChangeArrowheads="1" noChangeShapeType="1" noTextEdit="1"/>
          </p:cNvSpPr>
          <p:nvPr/>
        </p:nvSpPr>
        <p:spPr bwMode="auto">
          <a:xfrm>
            <a:off x="457200" y="152400"/>
            <a:ext cx="8277225"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200" b="1" kern="10" dirty="0">
                <a:ln w="9525" cap="sq">
                  <a:round/>
                  <a:headEnd type="none" w="sm" len="sm"/>
                  <a:tailEnd type="none" w="sm" len="sm"/>
                </a:ln>
                <a:latin typeface="Times New Roman"/>
                <a:cs typeface="Times New Roman"/>
              </a:rPr>
              <a:t>RIGIDEZ DIELÉTRICA </a:t>
            </a:r>
          </a:p>
          <a:p>
            <a:pPr algn="ctr"/>
            <a:r>
              <a:rPr lang="pt-BR" sz="3200" b="1" kern="10" dirty="0">
                <a:ln w="9525" cap="sq">
                  <a:round/>
                  <a:headEnd type="none" w="sm" len="sm"/>
                  <a:tailEnd type="none" w="sm" len="sm"/>
                </a:ln>
                <a:latin typeface="Times New Roman"/>
                <a:cs typeface="Times New Roman"/>
              </a:rPr>
              <a:t>E O PODER DAS PONTAS</a:t>
            </a:r>
          </a:p>
        </p:txBody>
      </p:sp>
      <p:sp>
        <p:nvSpPr>
          <p:cNvPr id="11268" name="Rectangle 4"/>
          <p:cNvSpPr>
            <a:spLocks noChangeArrowheads="1"/>
          </p:cNvSpPr>
          <p:nvPr/>
        </p:nvSpPr>
        <p:spPr bwMode="auto">
          <a:xfrm>
            <a:off x="4086225" y="2767013"/>
            <a:ext cx="6816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269" name="Rectangle 5"/>
          <p:cNvSpPr>
            <a:spLocks noChangeArrowheads="1"/>
          </p:cNvSpPr>
          <p:nvPr/>
        </p:nvSpPr>
        <p:spPr bwMode="auto">
          <a:xfrm>
            <a:off x="320675" y="154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270" name="Line 6"/>
          <p:cNvSpPr>
            <a:spLocks noChangeShapeType="1"/>
          </p:cNvSpPr>
          <p:nvPr/>
        </p:nvSpPr>
        <p:spPr bwMode="auto">
          <a:xfrm>
            <a:off x="6591300" y="5424488"/>
            <a:ext cx="895350" cy="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1" name="Line 7"/>
          <p:cNvSpPr>
            <a:spLocks noChangeShapeType="1"/>
          </p:cNvSpPr>
          <p:nvPr/>
        </p:nvSpPr>
        <p:spPr bwMode="auto">
          <a:xfrm flipV="1">
            <a:off x="6477000" y="5105400"/>
            <a:ext cx="914400" cy="2286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2" name="Line 8"/>
          <p:cNvSpPr>
            <a:spLocks noChangeShapeType="1"/>
          </p:cNvSpPr>
          <p:nvPr/>
        </p:nvSpPr>
        <p:spPr bwMode="auto">
          <a:xfrm flipV="1">
            <a:off x="6324600" y="4953000"/>
            <a:ext cx="838200" cy="3048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3" name="Line 9"/>
          <p:cNvSpPr>
            <a:spLocks noChangeShapeType="1"/>
          </p:cNvSpPr>
          <p:nvPr/>
        </p:nvSpPr>
        <p:spPr bwMode="auto">
          <a:xfrm flipV="1">
            <a:off x="6096000" y="4724400"/>
            <a:ext cx="762000" cy="471488"/>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4" name="Line 10"/>
          <p:cNvSpPr>
            <a:spLocks noChangeShapeType="1"/>
          </p:cNvSpPr>
          <p:nvPr/>
        </p:nvSpPr>
        <p:spPr bwMode="auto">
          <a:xfrm flipV="1">
            <a:off x="5791200" y="4495800"/>
            <a:ext cx="685800" cy="6096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5" name="Line 11"/>
          <p:cNvSpPr>
            <a:spLocks noChangeShapeType="1"/>
          </p:cNvSpPr>
          <p:nvPr/>
        </p:nvSpPr>
        <p:spPr bwMode="auto">
          <a:xfrm>
            <a:off x="6477000" y="5486400"/>
            <a:ext cx="914400" cy="2286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6" name="Line 12"/>
          <p:cNvSpPr>
            <a:spLocks noChangeShapeType="1"/>
          </p:cNvSpPr>
          <p:nvPr/>
        </p:nvSpPr>
        <p:spPr bwMode="auto">
          <a:xfrm>
            <a:off x="6310313" y="5548313"/>
            <a:ext cx="838200" cy="3048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7" name="Line 13"/>
          <p:cNvSpPr>
            <a:spLocks noChangeShapeType="1"/>
          </p:cNvSpPr>
          <p:nvPr/>
        </p:nvSpPr>
        <p:spPr bwMode="auto">
          <a:xfrm>
            <a:off x="6053138" y="5634038"/>
            <a:ext cx="728662" cy="538162"/>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8" name="Line 14"/>
          <p:cNvSpPr>
            <a:spLocks noChangeShapeType="1"/>
          </p:cNvSpPr>
          <p:nvPr/>
        </p:nvSpPr>
        <p:spPr bwMode="auto">
          <a:xfrm>
            <a:off x="5729288" y="5667375"/>
            <a:ext cx="519112" cy="809625"/>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79" name="Line 15"/>
          <p:cNvSpPr>
            <a:spLocks noChangeShapeType="1"/>
          </p:cNvSpPr>
          <p:nvPr/>
        </p:nvSpPr>
        <p:spPr bwMode="auto">
          <a:xfrm flipV="1">
            <a:off x="4876800" y="4191000"/>
            <a:ext cx="533400" cy="733425"/>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0" name="Line 16"/>
          <p:cNvSpPr>
            <a:spLocks noChangeShapeType="1"/>
          </p:cNvSpPr>
          <p:nvPr/>
        </p:nvSpPr>
        <p:spPr bwMode="auto">
          <a:xfrm flipV="1">
            <a:off x="3567113" y="3886200"/>
            <a:ext cx="395287" cy="8382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1" name="Line 17"/>
          <p:cNvSpPr>
            <a:spLocks noChangeShapeType="1"/>
          </p:cNvSpPr>
          <p:nvPr/>
        </p:nvSpPr>
        <p:spPr bwMode="auto">
          <a:xfrm flipH="1" flipV="1">
            <a:off x="2209800" y="3810000"/>
            <a:ext cx="228600" cy="962025"/>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2" name="Line 18"/>
          <p:cNvSpPr>
            <a:spLocks noChangeShapeType="1"/>
          </p:cNvSpPr>
          <p:nvPr/>
        </p:nvSpPr>
        <p:spPr bwMode="auto">
          <a:xfrm flipH="1" flipV="1">
            <a:off x="838200" y="4419600"/>
            <a:ext cx="914400" cy="7620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3" name="Line 19"/>
          <p:cNvSpPr>
            <a:spLocks noChangeShapeType="1"/>
          </p:cNvSpPr>
          <p:nvPr/>
        </p:nvSpPr>
        <p:spPr bwMode="auto">
          <a:xfrm flipH="1" flipV="1">
            <a:off x="304800" y="5105400"/>
            <a:ext cx="1143000" cy="4572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4" name="Line 20"/>
          <p:cNvSpPr>
            <a:spLocks noChangeShapeType="1"/>
          </p:cNvSpPr>
          <p:nvPr/>
        </p:nvSpPr>
        <p:spPr bwMode="auto">
          <a:xfrm flipH="1">
            <a:off x="95250" y="5767388"/>
            <a:ext cx="1276350" cy="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5" name="Line 21"/>
          <p:cNvSpPr>
            <a:spLocks noChangeShapeType="1"/>
          </p:cNvSpPr>
          <p:nvPr/>
        </p:nvSpPr>
        <p:spPr bwMode="auto">
          <a:xfrm flipH="1">
            <a:off x="3124200" y="6019800"/>
            <a:ext cx="76200" cy="6858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6" name="Line 22"/>
          <p:cNvSpPr>
            <a:spLocks noChangeShapeType="1"/>
          </p:cNvSpPr>
          <p:nvPr/>
        </p:nvSpPr>
        <p:spPr bwMode="auto">
          <a:xfrm flipH="1">
            <a:off x="609600" y="6019800"/>
            <a:ext cx="838200" cy="4572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7" name="Line 23"/>
          <p:cNvSpPr>
            <a:spLocks noChangeShapeType="1"/>
          </p:cNvSpPr>
          <p:nvPr/>
        </p:nvSpPr>
        <p:spPr bwMode="auto">
          <a:xfrm flipH="1">
            <a:off x="2057400" y="6019800"/>
            <a:ext cx="423863" cy="6858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8" name="Line 24"/>
          <p:cNvSpPr>
            <a:spLocks noChangeShapeType="1"/>
          </p:cNvSpPr>
          <p:nvPr/>
        </p:nvSpPr>
        <p:spPr bwMode="auto">
          <a:xfrm flipH="1">
            <a:off x="1371600" y="6096000"/>
            <a:ext cx="442913" cy="581025"/>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89" name="Line 25"/>
          <p:cNvSpPr>
            <a:spLocks noChangeShapeType="1"/>
          </p:cNvSpPr>
          <p:nvPr/>
        </p:nvSpPr>
        <p:spPr bwMode="auto">
          <a:xfrm>
            <a:off x="4572000" y="5819775"/>
            <a:ext cx="381000" cy="885825"/>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90" name="Line 26"/>
          <p:cNvSpPr>
            <a:spLocks noChangeShapeType="1"/>
          </p:cNvSpPr>
          <p:nvPr/>
        </p:nvSpPr>
        <p:spPr bwMode="auto">
          <a:xfrm flipV="1">
            <a:off x="2895600" y="3810000"/>
            <a:ext cx="76200" cy="8382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91" name="Line 27"/>
          <p:cNvSpPr>
            <a:spLocks noChangeShapeType="1"/>
          </p:cNvSpPr>
          <p:nvPr/>
        </p:nvSpPr>
        <p:spPr bwMode="auto">
          <a:xfrm flipH="1">
            <a:off x="304800" y="5900738"/>
            <a:ext cx="1066800" cy="2286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92" name="Line 28"/>
          <p:cNvSpPr>
            <a:spLocks noChangeShapeType="1"/>
          </p:cNvSpPr>
          <p:nvPr/>
        </p:nvSpPr>
        <p:spPr bwMode="auto">
          <a:xfrm flipV="1">
            <a:off x="6553200" y="5243513"/>
            <a:ext cx="895350" cy="15240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sp>
        <p:nvSpPr>
          <p:cNvPr id="11293" name="Freeform 29"/>
          <p:cNvSpPr>
            <a:spLocks/>
          </p:cNvSpPr>
          <p:nvPr/>
        </p:nvSpPr>
        <p:spPr bwMode="auto">
          <a:xfrm>
            <a:off x="914400" y="4572000"/>
            <a:ext cx="5867400" cy="1600200"/>
          </a:xfrm>
          <a:custGeom>
            <a:avLst/>
            <a:gdLst>
              <a:gd name="T0" fmla="*/ 4448 w 4592"/>
              <a:gd name="T1" fmla="*/ 488 h 896"/>
              <a:gd name="T2" fmla="*/ 1376 w 4592"/>
              <a:gd name="T3" fmla="*/ 56 h 896"/>
              <a:gd name="T4" fmla="*/ 512 w 4592"/>
              <a:gd name="T5" fmla="*/ 824 h 896"/>
              <a:gd name="T6" fmla="*/ 4448 w 4592"/>
              <a:gd name="T7" fmla="*/ 488 h 896"/>
            </a:gdLst>
            <a:ahLst/>
            <a:cxnLst>
              <a:cxn ang="0">
                <a:pos x="T0" y="T1"/>
              </a:cxn>
              <a:cxn ang="0">
                <a:pos x="T2" y="T3"/>
              </a:cxn>
              <a:cxn ang="0">
                <a:pos x="T4" y="T5"/>
              </a:cxn>
              <a:cxn ang="0">
                <a:pos x="T6" y="T7"/>
              </a:cxn>
            </a:cxnLst>
            <a:rect l="0" t="0" r="r" b="b"/>
            <a:pathLst>
              <a:path w="4592" h="896">
                <a:moveTo>
                  <a:pt x="4448" y="488"/>
                </a:moveTo>
                <a:cubicBezTo>
                  <a:pt x="4592" y="360"/>
                  <a:pt x="2032" y="0"/>
                  <a:pt x="1376" y="56"/>
                </a:cubicBezTo>
                <a:cubicBezTo>
                  <a:pt x="720" y="112"/>
                  <a:pt x="0" y="752"/>
                  <a:pt x="512" y="824"/>
                </a:cubicBezTo>
                <a:cubicBezTo>
                  <a:pt x="1024" y="896"/>
                  <a:pt x="4304" y="616"/>
                  <a:pt x="4448" y="488"/>
                </a:cubicBezTo>
                <a:close/>
              </a:path>
            </a:pathLst>
          </a:custGeom>
          <a:gradFill rotWithShape="0">
            <a:gsLst>
              <a:gs pos="0">
                <a:schemeClr val="bg1"/>
              </a:gs>
              <a:gs pos="100000">
                <a:schemeClr val="folHlink"/>
              </a:gs>
            </a:gsLst>
            <a:path path="rect">
              <a:fillToRect l="50000" t="50000" r="50000" b="50000"/>
            </a:path>
          </a:gradFill>
          <a:ln>
            <a:noFill/>
          </a:ln>
          <a:effectLst/>
          <a:extLst>
            <a:ext uri="{91240B29-F687-4F45-9708-019B960494DF}">
              <a14:hiddenLine xmlns:a14="http://schemas.microsoft.com/office/drawing/2010/main" w="12700" cap="sq"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graphicFrame>
        <p:nvGraphicFramePr>
          <p:cNvPr id="11294" name="Object 30"/>
          <p:cNvGraphicFramePr>
            <a:graphicFrameLocks noChangeAspect="1"/>
          </p:cNvGraphicFramePr>
          <p:nvPr/>
        </p:nvGraphicFramePr>
        <p:xfrm>
          <a:off x="7391400" y="3429000"/>
          <a:ext cx="1012825" cy="1473200"/>
        </p:xfrm>
        <a:graphic>
          <a:graphicData uri="http://schemas.openxmlformats.org/presentationml/2006/ole">
            <mc:AlternateContent xmlns:mc="http://schemas.openxmlformats.org/markup-compatibility/2006">
              <mc:Choice xmlns:v="urn:schemas-microsoft-com:vml" Requires="v">
                <p:oleObj spid="_x0000_s54290" name="Equação" r:id="rId3" imgW="139680" imgH="203040" progId="Equation.3">
                  <p:embed/>
                </p:oleObj>
              </mc:Choice>
              <mc:Fallback>
                <p:oleObj name="Equação" r:id="rId3" imgW="1396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429000"/>
                        <a:ext cx="1012825"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5" name="Oval 31"/>
          <p:cNvSpPr>
            <a:spLocks noChangeArrowheads="1"/>
          </p:cNvSpPr>
          <p:nvPr/>
        </p:nvSpPr>
        <p:spPr bwMode="auto">
          <a:xfrm>
            <a:off x="5486400" y="4343400"/>
            <a:ext cx="2286000" cy="2209800"/>
          </a:xfrm>
          <a:prstGeom prst="ellipse">
            <a:avLst/>
          </a:prstGeom>
          <a:solidFill>
            <a:srgbClr val="FF0000">
              <a:alpha val="50000"/>
            </a:srgbClr>
          </a:solidFill>
          <a:ln>
            <a:noFill/>
          </a:ln>
          <a:effectLst/>
          <a:extLst>
            <a:ext uri="{91240B29-F687-4F45-9708-019B960494DF}">
              <a14:hiddenLine xmlns:a14="http://schemas.microsoft.com/office/drawing/2010/main" w="28575">
                <a:solidFill>
                  <a:srgbClr val="FF0000"/>
                </a:solidFill>
                <a:prstDash val="dash"/>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4207634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WordArt 3"/>
          <p:cNvSpPr>
            <a:spLocks noChangeArrowheads="1" noChangeShapeType="1" noTextEdit="1"/>
          </p:cNvSpPr>
          <p:nvPr/>
        </p:nvSpPr>
        <p:spPr bwMode="auto">
          <a:xfrm>
            <a:off x="381000" y="76200"/>
            <a:ext cx="8353425" cy="990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200" b="1" kern="10" dirty="0">
                <a:ln w="9525" cap="sq">
                  <a:round/>
                  <a:headEnd type="none" w="sm" len="sm"/>
                  <a:tailEnd type="none" w="sm" len="sm"/>
                </a:ln>
                <a:latin typeface="Times New Roman"/>
                <a:cs typeface="Times New Roman"/>
              </a:rPr>
              <a:t>SISTEMA DE PROTEÇÃO APLICANDO </a:t>
            </a:r>
          </a:p>
          <a:p>
            <a:pPr algn="ctr"/>
            <a:r>
              <a:rPr lang="pt-BR" sz="3200" b="1" kern="10" dirty="0">
                <a:ln w="9525" cap="sq">
                  <a:round/>
                  <a:headEnd type="none" w="sm" len="sm"/>
                  <a:tailEnd type="none" w="sm" len="sm"/>
                </a:ln>
                <a:latin typeface="Times New Roman"/>
                <a:cs typeface="Times New Roman"/>
              </a:rPr>
              <a:t>CAPTOR TIPO FRANKLIN</a:t>
            </a:r>
          </a:p>
        </p:txBody>
      </p:sp>
      <p:pic>
        <p:nvPicPr>
          <p:cNvPr id="17413" name="Picture 5" descr="C:\WINDOWS\Desktop\Helder\sem título8.jpg"/>
          <p:cNvPicPr>
            <a:picLocks noChangeAspect="1" noChangeArrowheads="1"/>
          </p:cNvPicPr>
          <p:nvPr/>
        </p:nvPicPr>
        <p:blipFill>
          <a:blip r:embed="rId2">
            <a:lum bright="-40000" contrast="50000"/>
            <a:extLst>
              <a:ext uri="{28A0092B-C50C-407E-A947-70E740481C1C}">
                <a14:useLocalDpi xmlns:a14="http://schemas.microsoft.com/office/drawing/2010/main" val="0"/>
              </a:ext>
            </a:extLst>
          </a:blip>
          <a:srcRect/>
          <a:stretch>
            <a:fillRect/>
          </a:stretch>
        </p:blipFill>
        <p:spPr bwMode="auto">
          <a:xfrm>
            <a:off x="1447800" y="1143000"/>
            <a:ext cx="61722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621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49667" y="161345"/>
            <a:ext cx="86406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4000" dirty="0" smtClean="0">
                <a:solidFill>
                  <a:srgbClr val="FF0000"/>
                </a:solidFill>
                <a:latin typeface="A.C.M.E. Secret Agent" pitchFamily="34" charset="0"/>
              </a:rPr>
              <a:t>Capacidade ou Capacitância Eletrostática</a:t>
            </a:r>
            <a:endParaRPr lang="pt-BR" sz="4000" dirty="0">
              <a:solidFill>
                <a:srgbClr val="FF0000"/>
              </a:solidFill>
              <a:latin typeface="A.C.M.E. Secret Agent" pitchFamily="34" charset="0"/>
            </a:endParaRPr>
          </a:p>
        </p:txBody>
      </p:sp>
      <p:sp>
        <p:nvSpPr>
          <p:cNvPr id="4" name="Text Box 4"/>
          <p:cNvSpPr txBox="1">
            <a:spLocks noGrp="1" noChangeArrowheads="1"/>
          </p:cNvSpPr>
          <p:nvPr>
            <p:ph/>
          </p:nvPr>
        </p:nvSpPr>
        <p:spPr bwMode="auto">
          <a:xfrm>
            <a:off x="376956" y="3717032"/>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eaLnBrk="1" hangingPunct="1">
              <a:spcBef>
                <a:spcPct val="50000"/>
              </a:spcBef>
              <a:buNone/>
            </a:pPr>
            <a:r>
              <a:rPr lang="pt-BR" sz="3200" dirty="0">
                <a:solidFill>
                  <a:srgbClr val="002060"/>
                </a:solidFill>
              </a:rPr>
              <a:t>Q</a:t>
            </a:r>
            <a:r>
              <a:rPr lang="pt-BR" sz="3200" dirty="0" smtClean="0"/>
              <a:t> </a:t>
            </a:r>
            <a:r>
              <a:rPr lang="pt-BR" sz="3200" dirty="0"/>
              <a:t>é a quantidade de carga, dada em </a:t>
            </a:r>
            <a:r>
              <a:rPr lang="pt-BR" sz="3200" dirty="0">
                <a:hlinkClick r:id="rId2" action="ppaction://hlinkfile" tooltip="Coulomb"/>
              </a:rPr>
              <a:t>Coulomb</a:t>
            </a:r>
            <a:r>
              <a:rPr lang="pt-BR" sz="3200" dirty="0"/>
              <a:t> e </a:t>
            </a:r>
            <a:r>
              <a:rPr lang="pt-BR" sz="3200" dirty="0" smtClean="0">
                <a:solidFill>
                  <a:srgbClr val="002060"/>
                </a:solidFill>
              </a:rPr>
              <a:t>V</a:t>
            </a:r>
            <a:r>
              <a:rPr lang="pt-BR" sz="3200" dirty="0" smtClean="0"/>
              <a:t> </a:t>
            </a:r>
            <a:r>
              <a:rPr lang="pt-BR" sz="3200" dirty="0"/>
              <a:t>é o potencial </a:t>
            </a:r>
            <a:r>
              <a:rPr lang="pt-BR" sz="3200" dirty="0" smtClean="0"/>
              <a:t>eletrostático</a:t>
            </a:r>
            <a:r>
              <a:rPr lang="pt-BR" sz="3200" dirty="0"/>
              <a:t>, dado em </a:t>
            </a:r>
            <a:r>
              <a:rPr lang="pt-BR" sz="3200" dirty="0">
                <a:hlinkClick r:id="rId3" action="ppaction://hlinkfile" tooltip="Volt"/>
              </a:rPr>
              <a:t>Volts</a:t>
            </a:r>
            <a:r>
              <a:rPr lang="pt-BR" sz="3200" dirty="0" smtClean="0"/>
              <a:t>.</a:t>
            </a:r>
            <a:endParaRPr lang="pt-BR" sz="3200" dirty="0"/>
          </a:p>
        </p:txBody>
      </p:sp>
      <p:sp>
        <p:nvSpPr>
          <p:cNvPr id="6" name="Text Box 4"/>
          <p:cNvSpPr txBox="1">
            <a:spLocks noChangeArrowheads="1"/>
          </p:cNvSpPr>
          <p:nvPr/>
        </p:nvSpPr>
        <p:spPr bwMode="auto">
          <a:xfrm>
            <a:off x="3059832" y="2060848"/>
            <a:ext cx="2664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accent1"/>
              </a:buClr>
              <a:buSzPct val="80000"/>
              <a:buFont typeface="Wingdings 2" pitchFamily="18" charset="2"/>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lr>
                <a:srgbClr val="FEC3AE"/>
              </a:buClr>
              <a:buSzPct val="60000"/>
              <a:buFont typeface="Wingdings" pitchFamily="2" charset="2"/>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Times New Roman" pitchFamily="18" charset="0"/>
                <a:ea typeface="+mn-ea"/>
                <a:cs typeface="+mn-cs"/>
              </a:defRPr>
            </a:lvl5pPr>
            <a:lvl6pPr marL="2514600" indent="-228600" algn="l" rtl="0" eaLnBrk="0" fontAlgn="base" latinLnBrk="0" hangingPunct="0">
              <a:spcBef>
                <a:spcPct val="0"/>
              </a:spcBef>
              <a:spcAft>
                <a:spcPct val="0"/>
              </a:spcAft>
              <a:buClr>
                <a:schemeClr val="accent1"/>
              </a:buClr>
              <a:buChar char="•"/>
              <a:defRPr kumimoji="0" sz="2400" kern="1200">
                <a:solidFill>
                  <a:schemeClr val="tx1"/>
                </a:solidFill>
                <a:latin typeface="Times New Roman" pitchFamily="18" charset="0"/>
                <a:ea typeface="+mn-ea"/>
                <a:cs typeface="+mn-cs"/>
              </a:defRPr>
            </a:lvl6pPr>
            <a:lvl7pPr marL="2971800" indent="-228600" algn="l" rtl="0" eaLnBrk="0" fontAlgn="base" latinLnBrk="0" hangingPunct="0">
              <a:spcBef>
                <a:spcPct val="0"/>
              </a:spcBef>
              <a:spcAft>
                <a:spcPct val="0"/>
              </a:spcAft>
              <a:buClr>
                <a:schemeClr val="accent1">
                  <a:tint val="60000"/>
                </a:schemeClr>
              </a:buClr>
              <a:buSzPct val="60000"/>
              <a:buFont typeface="Wingdings"/>
              <a:buChar char=""/>
              <a:defRPr kumimoji="0" sz="2400" kern="1200" baseline="0">
                <a:solidFill>
                  <a:schemeClr val="tx1"/>
                </a:solidFill>
                <a:latin typeface="Times New Roman" pitchFamily="18" charset="0"/>
                <a:ea typeface="+mn-ea"/>
                <a:cs typeface="+mn-cs"/>
              </a:defRPr>
            </a:lvl7pPr>
            <a:lvl8pPr marL="3429000" indent="-228600" algn="l" rtl="0" eaLnBrk="0" fontAlgn="base" latinLnBrk="0" hangingPunct="0">
              <a:spcBef>
                <a:spcPct val="0"/>
              </a:spcBef>
              <a:spcAft>
                <a:spcPct val="0"/>
              </a:spcAft>
              <a:buClr>
                <a:schemeClr val="accent2"/>
              </a:buClr>
              <a:buChar char="•"/>
              <a:defRPr kumimoji="0" sz="2400" kern="1200" cap="small" baseline="0">
                <a:solidFill>
                  <a:schemeClr val="tx1"/>
                </a:solidFill>
                <a:latin typeface="Times New Roman" pitchFamily="18" charset="0"/>
                <a:ea typeface="+mn-ea"/>
                <a:cs typeface="+mn-cs"/>
              </a:defRPr>
            </a:lvl8pPr>
            <a:lvl9pPr marL="3886200" indent="-228600" algn="l" rtl="0" eaLnBrk="0" fontAlgn="base" latinLnBrk="0" hangingPunct="0">
              <a:spcBef>
                <a:spcPct val="0"/>
              </a:spcBef>
              <a:spcAft>
                <a:spcPct val="0"/>
              </a:spcAft>
              <a:buClr>
                <a:schemeClr val="accent1">
                  <a:shade val="75000"/>
                </a:schemeClr>
              </a:buClr>
              <a:buChar char="•"/>
              <a:defRPr kumimoji="0" sz="2400" kern="1200" baseline="0">
                <a:solidFill>
                  <a:schemeClr val="tx1"/>
                </a:solidFill>
                <a:latin typeface="Times New Roman" pitchFamily="18" charset="0"/>
                <a:ea typeface="+mn-ea"/>
                <a:cs typeface="+mn-cs"/>
              </a:defRPr>
            </a:lvl9pPr>
          </a:lstStyle>
          <a:p>
            <a:pPr marL="0" indent="0" algn="just" eaLnBrk="1" hangingPunct="1">
              <a:spcBef>
                <a:spcPct val="50000"/>
              </a:spcBef>
              <a:buFont typeface="Wingdings" pitchFamily="2" charset="2"/>
              <a:buNone/>
            </a:pPr>
            <a:r>
              <a:rPr lang="pt-BR" sz="4000" dirty="0" smtClean="0"/>
              <a:t>C = Q / V</a:t>
            </a:r>
            <a:endParaRPr lang="pt-BR" sz="4000" dirty="0"/>
          </a:p>
        </p:txBody>
      </p:sp>
      <p:sp>
        <p:nvSpPr>
          <p:cNvPr id="5" name="Retângulo 4"/>
          <p:cNvSpPr/>
          <p:nvPr/>
        </p:nvSpPr>
        <p:spPr>
          <a:xfrm>
            <a:off x="611560" y="5364505"/>
            <a:ext cx="7272808" cy="584775"/>
          </a:xfrm>
          <a:prstGeom prst="rect">
            <a:avLst/>
          </a:prstGeom>
        </p:spPr>
        <p:txBody>
          <a:bodyPr wrap="square">
            <a:spAutoFit/>
          </a:bodyPr>
          <a:lstStyle/>
          <a:p>
            <a:r>
              <a:rPr lang="pt-BR" sz="3200" dirty="0" smtClean="0"/>
              <a:t>- Sua </a:t>
            </a:r>
            <a:r>
              <a:rPr lang="pt-BR" sz="3200" dirty="0"/>
              <a:t>unidade é dada em </a:t>
            </a:r>
            <a:r>
              <a:rPr lang="pt-BR" sz="3200" dirty="0" err="1">
                <a:hlinkClick r:id="rId4" action="ppaction://hlinkfile" tooltip="Farad"/>
              </a:rPr>
              <a:t>farad</a:t>
            </a:r>
            <a:r>
              <a:rPr lang="pt-BR" sz="3200" dirty="0"/>
              <a:t> (símbolo F</a:t>
            </a:r>
            <a:r>
              <a:rPr lang="pt-BR" sz="3200" dirty="0" smtClean="0"/>
              <a:t>) </a:t>
            </a:r>
            <a:endParaRPr lang="pt-BR" sz="3200" dirty="0"/>
          </a:p>
        </p:txBody>
      </p:sp>
    </p:spTree>
    <p:extLst>
      <p:ext uri="{BB962C8B-B14F-4D97-AF65-F5344CB8AC3E}">
        <p14:creationId xmlns:p14="http://schemas.microsoft.com/office/powerpoint/2010/main" val="859923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0650" y="230451"/>
            <a:ext cx="8555806"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200" b="0" i="0" u="none" strike="noStrike" cap="none" normalizeH="0" baseline="0" dirty="0" smtClean="0">
                <a:ln>
                  <a:noFill/>
                </a:ln>
                <a:solidFill>
                  <a:srgbClr val="FF0000"/>
                </a:solidFill>
                <a:effectLst/>
                <a:latin typeface="Arial" charset="0"/>
                <a:cs typeface="Arial" charset="0"/>
              </a:rPr>
              <a:t>Capacitância para condutores esféricos: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charset="0"/>
                <a:cs typeface="Arial" charset="0"/>
              </a:rPr>
              <a:t>Onde:</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charset="0"/>
                <a:cs typeface="Arial" charset="0"/>
              </a:rPr>
              <a:t>r = raio da esfera</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charset="0"/>
                <a:cs typeface="Arial" charset="0"/>
              </a:rPr>
              <a:t>k = constante eletrostática,</a:t>
            </a:r>
            <a:r>
              <a:rPr kumimoji="0" lang="pt-BR" b="0" i="0" u="none" strike="noStrike" cap="none" normalizeH="0" dirty="0" smtClean="0">
                <a:ln>
                  <a:noFill/>
                </a:ln>
                <a:solidFill>
                  <a:schemeClr val="tx1"/>
                </a:solidFill>
                <a:effectLst/>
                <a:latin typeface="Arial" charset="0"/>
                <a:cs typeface="Arial" charset="0"/>
              </a:rPr>
              <a:t> no vácuo</a:t>
            </a:r>
            <a:r>
              <a:rPr kumimoji="0" lang="pt-BR" b="0" i="0" u="none" strike="noStrike" cap="none" normalizeH="0" baseline="0" dirty="0" smtClean="0">
                <a:ln>
                  <a:noFill/>
                </a:ln>
                <a:solidFill>
                  <a:schemeClr val="tx1"/>
                </a:solidFill>
                <a:effectLst/>
                <a:latin typeface="Arial" charset="0"/>
                <a:cs typeface="Arial" charset="0"/>
              </a:rPr>
              <a:t> </a:t>
            </a:r>
            <a:r>
              <a:rPr kumimoji="0" lang="pt-BR" b="0" i="1" u="none" strike="noStrike" cap="none" normalizeH="0" baseline="0" dirty="0" smtClean="0">
                <a:ln>
                  <a:noFill/>
                </a:ln>
                <a:solidFill>
                  <a:schemeClr val="tx1"/>
                </a:solidFill>
                <a:effectLst/>
                <a:latin typeface="Arial" charset="0"/>
                <a:cs typeface="Arial" charset="0"/>
              </a:rPr>
              <a:t>k</a:t>
            </a:r>
            <a:r>
              <a:rPr kumimoji="0" lang="pt-BR" b="0" i="0" u="none" strike="noStrike" cap="none" normalizeH="0" baseline="0" dirty="0" smtClean="0">
                <a:ln>
                  <a:noFill/>
                </a:ln>
                <a:solidFill>
                  <a:schemeClr val="tx1"/>
                </a:solidFill>
                <a:effectLst/>
                <a:latin typeface="Arial" charset="0"/>
                <a:cs typeface="Arial" charset="0"/>
              </a:rPr>
              <a:t> = 9.10</a:t>
            </a:r>
            <a:r>
              <a:rPr kumimoji="0" lang="pt-BR" b="0" i="0" u="none" strike="noStrike" cap="none" normalizeH="0" baseline="30000" dirty="0" smtClean="0">
                <a:ln>
                  <a:noFill/>
                </a:ln>
                <a:solidFill>
                  <a:schemeClr val="tx1"/>
                </a:solidFill>
                <a:effectLst/>
                <a:latin typeface="Arial" charset="0"/>
                <a:cs typeface="Arial" charset="0"/>
              </a:rPr>
              <a:t>9</a:t>
            </a:r>
            <a:r>
              <a:rPr kumimoji="0" lang="pt-BR" b="0" i="0" u="none" strike="noStrike" cap="none" normalizeH="0" baseline="0" dirty="0" smtClean="0">
                <a:ln>
                  <a:noFill/>
                </a:ln>
                <a:solidFill>
                  <a:schemeClr val="tx1"/>
                </a:solidFill>
                <a:effectLst/>
                <a:latin typeface="Arial" charset="0"/>
                <a:cs typeface="Arial" charset="0"/>
              </a:rPr>
              <a:t> N.m²/s²</a:t>
            </a:r>
          </a:p>
        </p:txBody>
      </p:sp>
      <p:pic>
        <p:nvPicPr>
          <p:cNvPr id="50178" name="Picture 2" descr="C = \frac {q}{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232756"/>
            <a:ext cx="1357151" cy="828092"/>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descr="C = \frac {q}{\frac{k.q}{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399" y="1070641"/>
            <a:ext cx="1667186" cy="1152322"/>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 C = \frac{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923495"/>
            <a:ext cx="1440160" cy="96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00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37" y="1364156"/>
            <a:ext cx="3536418" cy="307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149667" y="161345"/>
            <a:ext cx="86406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sz="3200" dirty="0" smtClean="0">
                <a:solidFill>
                  <a:srgbClr val="FF0000"/>
                </a:solidFill>
                <a:latin typeface="A.C.M.E. Secret Agent" pitchFamily="34" charset="0"/>
              </a:rPr>
              <a:t>Energia elétrica armazenada em um condutor esférico</a:t>
            </a:r>
            <a:endParaRPr lang="pt-BR" sz="3200" dirty="0">
              <a:solidFill>
                <a:srgbClr val="FF0000"/>
              </a:solidFill>
              <a:latin typeface="A.C.M.E. Secret Agent" pitchFamily="34" charset="0"/>
            </a:endParaRPr>
          </a:p>
        </p:txBody>
      </p:sp>
      <p:sp>
        <p:nvSpPr>
          <p:cNvPr id="5" name="Text Box 4"/>
          <p:cNvSpPr txBox="1">
            <a:spLocks noChangeArrowheads="1"/>
          </p:cNvSpPr>
          <p:nvPr/>
        </p:nvSpPr>
        <p:spPr bwMode="auto">
          <a:xfrm>
            <a:off x="5400092" y="1238563"/>
            <a:ext cx="2664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accent1"/>
              </a:buClr>
              <a:buSzPct val="80000"/>
              <a:buFont typeface="Wingdings 2" pitchFamily="18" charset="2"/>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lr>
                <a:srgbClr val="FEC3AE"/>
              </a:buClr>
              <a:buSzPct val="60000"/>
              <a:buFont typeface="Wingdings" pitchFamily="2" charset="2"/>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Times New Roman" pitchFamily="18" charset="0"/>
                <a:ea typeface="+mn-ea"/>
                <a:cs typeface="+mn-cs"/>
              </a:defRPr>
            </a:lvl5pPr>
            <a:lvl6pPr marL="2514600" indent="-228600" algn="l" rtl="0" eaLnBrk="0" fontAlgn="base" latinLnBrk="0" hangingPunct="0">
              <a:spcBef>
                <a:spcPct val="0"/>
              </a:spcBef>
              <a:spcAft>
                <a:spcPct val="0"/>
              </a:spcAft>
              <a:buClr>
                <a:schemeClr val="accent1"/>
              </a:buClr>
              <a:buChar char="•"/>
              <a:defRPr kumimoji="0" sz="2400" kern="1200">
                <a:solidFill>
                  <a:schemeClr val="tx1"/>
                </a:solidFill>
                <a:latin typeface="Times New Roman" pitchFamily="18" charset="0"/>
                <a:ea typeface="+mn-ea"/>
                <a:cs typeface="+mn-cs"/>
              </a:defRPr>
            </a:lvl6pPr>
            <a:lvl7pPr marL="2971800" indent="-228600" algn="l" rtl="0" eaLnBrk="0" fontAlgn="base" latinLnBrk="0" hangingPunct="0">
              <a:spcBef>
                <a:spcPct val="0"/>
              </a:spcBef>
              <a:spcAft>
                <a:spcPct val="0"/>
              </a:spcAft>
              <a:buClr>
                <a:schemeClr val="accent1">
                  <a:tint val="60000"/>
                </a:schemeClr>
              </a:buClr>
              <a:buSzPct val="60000"/>
              <a:buFont typeface="Wingdings"/>
              <a:buChar char=""/>
              <a:defRPr kumimoji="0" sz="2400" kern="1200" baseline="0">
                <a:solidFill>
                  <a:schemeClr val="tx1"/>
                </a:solidFill>
                <a:latin typeface="Times New Roman" pitchFamily="18" charset="0"/>
                <a:ea typeface="+mn-ea"/>
                <a:cs typeface="+mn-cs"/>
              </a:defRPr>
            </a:lvl7pPr>
            <a:lvl8pPr marL="3429000" indent="-228600" algn="l" rtl="0" eaLnBrk="0" fontAlgn="base" latinLnBrk="0" hangingPunct="0">
              <a:spcBef>
                <a:spcPct val="0"/>
              </a:spcBef>
              <a:spcAft>
                <a:spcPct val="0"/>
              </a:spcAft>
              <a:buClr>
                <a:schemeClr val="accent2"/>
              </a:buClr>
              <a:buChar char="•"/>
              <a:defRPr kumimoji="0" sz="2400" kern="1200" cap="small" baseline="0">
                <a:solidFill>
                  <a:schemeClr val="tx1"/>
                </a:solidFill>
                <a:latin typeface="Times New Roman" pitchFamily="18" charset="0"/>
                <a:ea typeface="+mn-ea"/>
                <a:cs typeface="+mn-cs"/>
              </a:defRPr>
            </a:lvl8pPr>
            <a:lvl9pPr marL="3886200" indent="-228600" algn="l" rtl="0" eaLnBrk="0" fontAlgn="base" latinLnBrk="0" hangingPunct="0">
              <a:spcBef>
                <a:spcPct val="0"/>
              </a:spcBef>
              <a:spcAft>
                <a:spcPct val="0"/>
              </a:spcAft>
              <a:buClr>
                <a:schemeClr val="accent1">
                  <a:shade val="75000"/>
                </a:schemeClr>
              </a:buClr>
              <a:buChar char="•"/>
              <a:defRPr kumimoji="0" sz="2400" kern="1200" baseline="0">
                <a:solidFill>
                  <a:schemeClr val="tx1"/>
                </a:solidFill>
                <a:latin typeface="Times New Roman" pitchFamily="18" charset="0"/>
                <a:ea typeface="+mn-ea"/>
                <a:cs typeface="+mn-cs"/>
              </a:defRPr>
            </a:lvl9pPr>
          </a:lstStyle>
          <a:p>
            <a:pPr marL="0" indent="0" algn="just" eaLnBrk="1" hangingPunct="1">
              <a:spcBef>
                <a:spcPct val="50000"/>
              </a:spcBef>
              <a:buFont typeface="Wingdings" pitchFamily="2" charset="2"/>
              <a:buNone/>
            </a:pPr>
            <a:r>
              <a:rPr lang="pt-BR" sz="4000" dirty="0" smtClean="0"/>
              <a:t>C = Q / V</a:t>
            </a:r>
            <a:endParaRPr lang="pt-BR" sz="4000" dirty="0"/>
          </a:p>
        </p:txBody>
      </p:sp>
      <p:sp>
        <p:nvSpPr>
          <p:cNvPr id="6" name="Text Box 4"/>
          <p:cNvSpPr txBox="1">
            <a:spLocks noChangeArrowheads="1"/>
          </p:cNvSpPr>
          <p:nvPr/>
        </p:nvSpPr>
        <p:spPr bwMode="auto">
          <a:xfrm>
            <a:off x="5171454" y="2192748"/>
            <a:ext cx="2664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accent1"/>
              </a:buClr>
              <a:buSzPct val="80000"/>
              <a:buFont typeface="Wingdings 2" pitchFamily="18" charset="2"/>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lr>
                <a:srgbClr val="FEC3AE"/>
              </a:buClr>
              <a:buSzPct val="60000"/>
              <a:buFont typeface="Wingdings" pitchFamily="2" charset="2"/>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Times New Roman" pitchFamily="18" charset="0"/>
                <a:ea typeface="+mn-ea"/>
                <a:cs typeface="+mn-cs"/>
              </a:defRPr>
            </a:lvl5pPr>
            <a:lvl6pPr marL="2514600" indent="-228600" algn="l" rtl="0" eaLnBrk="0" fontAlgn="base" latinLnBrk="0" hangingPunct="0">
              <a:spcBef>
                <a:spcPct val="0"/>
              </a:spcBef>
              <a:spcAft>
                <a:spcPct val="0"/>
              </a:spcAft>
              <a:buClr>
                <a:schemeClr val="accent1"/>
              </a:buClr>
              <a:buChar char="•"/>
              <a:defRPr kumimoji="0" sz="2400" kern="1200">
                <a:solidFill>
                  <a:schemeClr val="tx1"/>
                </a:solidFill>
                <a:latin typeface="Times New Roman" pitchFamily="18" charset="0"/>
                <a:ea typeface="+mn-ea"/>
                <a:cs typeface="+mn-cs"/>
              </a:defRPr>
            </a:lvl6pPr>
            <a:lvl7pPr marL="2971800" indent="-228600" algn="l" rtl="0" eaLnBrk="0" fontAlgn="base" latinLnBrk="0" hangingPunct="0">
              <a:spcBef>
                <a:spcPct val="0"/>
              </a:spcBef>
              <a:spcAft>
                <a:spcPct val="0"/>
              </a:spcAft>
              <a:buClr>
                <a:schemeClr val="accent1">
                  <a:tint val="60000"/>
                </a:schemeClr>
              </a:buClr>
              <a:buSzPct val="60000"/>
              <a:buFont typeface="Wingdings"/>
              <a:buChar char=""/>
              <a:defRPr kumimoji="0" sz="2400" kern="1200" baseline="0">
                <a:solidFill>
                  <a:schemeClr val="tx1"/>
                </a:solidFill>
                <a:latin typeface="Times New Roman" pitchFamily="18" charset="0"/>
                <a:ea typeface="+mn-ea"/>
                <a:cs typeface="+mn-cs"/>
              </a:defRPr>
            </a:lvl7pPr>
            <a:lvl8pPr marL="3429000" indent="-228600" algn="l" rtl="0" eaLnBrk="0" fontAlgn="base" latinLnBrk="0" hangingPunct="0">
              <a:spcBef>
                <a:spcPct val="0"/>
              </a:spcBef>
              <a:spcAft>
                <a:spcPct val="0"/>
              </a:spcAft>
              <a:buClr>
                <a:schemeClr val="accent2"/>
              </a:buClr>
              <a:buChar char="•"/>
              <a:defRPr kumimoji="0" sz="2400" kern="1200" cap="small" baseline="0">
                <a:solidFill>
                  <a:schemeClr val="tx1"/>
                </a:solidFill>
                <a:latin typeface="Times New Roman" pitchFamily="18" charset="0"/>
                <a:ea typeface="+mn-ea"/>
                <a:cs typeface="+mn-cs"/>
              </a:defRPr>
            </a:lvl8pPr>
            <a:lvl9pPr marL="3886200" indent="-228600" algn="l" rtl="0" eaLnBrk="0" fontAlgn="base" latinLnBrk="0" hangingPunct="0">
              <a:spcBef>
                <a:spcPct val="0"/>
              </a:spcBef>
              <a:spcAft>
                <a:spcPct val="0"/>
              </a:spcAft>
              <a:buClr>
                <a:schemeClr val="accent1">
                  <a:shade val="75000"/>
                </a:schemeClr>
              </a:buClr>
              <a:buChar char="•"/>
              <a:defRPr kumimoji="0" sz="2400" kern="1200" baseline="0">
                <a:solidFill>
                  <a:schemeClr val="tx1"/>
                </a:solidFill>
                <a:latin typeface="Times New Roman" pitchFamily="18" charset="0"/>
                <a:ea typeface="+mn-ea"/>
                <a:cs typeface="+mn-cs"/>
              </a:defRPr>
            </a:lvl9pPr>
          </a:lstStyle>
          <a:p>
            <a:pPr marL="0" indent="0" algn="just" eaLnBrk="1" hangingPunct="1">
              <a:spcBef>
                <a:spcPct val="50000"/>
              </a:spcBef>
              <a:buFont typeface="Wingdings" pitchFamily="2" charset="2"/>
              <a:buNone/>
            </a:pPr>
            <a:r>
              <a:rPr lang="pt-BR" sz="4000" dirty="0"/>
              <a:t>Q</a:t>
            </a:r>
            <a:r>
              <a:rPr lang="pt-BR" sz="4000" dirty="0" smtClean="0"/>
              <a:t> = C </a:t>
            </a:r>
            <a:r>
              <a:rPr lang="pt-BR" sz="4000" dirty="0"/>
              <a:t>.</a:t>
            </a:r>
            <a:r>
              <a:rPr lang="pt-BR" sz="4000" dirty="0" smtClean="0"/>
              <a:t> V</a:t>
            </a:r>
            <a:endParaRPr lang="pt-BR" sz="4000" dirty="0"/>
          </a:p>
        </p:txBody>
      </p:sp>
      <p:sp>
        <p:nvSpPr>
          <p:cNvPr id="7" name="Text Box 4"/>
          <p:cNvSpPr txBox="1">
            <a:spLocks noChangeArrowheads="1"/>
          </p:cNvSpPr>
          <p:nvPr/>
        </p:nvSpPr>
        <p:spPr bwMode="auto">
          <a:xfrm>
            <a:off x="4860032" y="3140968"/>
            <a:ext cx="37444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accent1"/>
              </a:buClr>
              <a:buSzPct val="80000"/>
              <a:buFont typeface="Wingdings 2" pitchFamily="18" charset="2"/>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lr>
                <a:srgbClr val="FEC3AE"/>
              </a:buClr>
              <a:buSzPct val="60000"/>
              <a:buFont typeface="Wingdings" pitchFamily="2" charset="2"/>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Times New Roman" pitchFamily="18" charset="0"/>
                <a:ea typeface="+mn-ea"/>
                <a:cs typeface="+mn-cs"/>
              </a:defRPr>
            </a:lvl5pPr>
            <a:lvl6pPr marL="2514600" indent="-228600" algn="l" rtl="0" eaLnBrk="0" fontAlgn="base" latinLnBrk="0" hangingPunct="0">
              <a:spcBef>
                <a:spcPct val="0"/>
              </a:spcBef>
              <a:spcAft>
                <a:spcPct val="0"/>
              </a:spcAft>
              <a:buClr>
                <a:schemeClr val="accent1"/>
              </a:buClr>
              <a:buChar char="•"/>
              <a:defRPr kumimoji="0" sz="2400" kern="1200">
                <a:solidFill>
                  <a:schemeClr val="tx1"/>
                </a:solidFill>
                <a:latin typeface="Times New Roman" pitchFamily="18" charset="0"/>
                <a:ea typeface="+mn-ea"/>
                <a:cs typeface="+mn-cs"/>
              </a:defRPr>
            </a:lvl6pPr>
            <a:lvl7pPr marL="2971800" indent="-228600" algn="l" rtl="0" eaLnBrk="0" fontAlgn="base" latinLnBrk="0" hangingPunct="0">
              <a:spcBef>
                <a:spcPct val="0"/>
              </a:spcBef>
              <a:spcAft>
                <a:spcPct val="0"/>
              </a:spcAft>
              <a:buClr>
                <a:schemeClr val="accent1">
                  <a:tint val="60000"/>
                </a:schemeClr>
              </a:buClr>
              <a:buSzPct val="60000"/>
              <a:buFont typeface="Wingdings"/>
              <a:buChar char=""/>
              <a:defRPr kumimoji="0" sz="2400" kern="1200" baseline="0">
                <a:solidFill>
                  <a:schemeClr val="tx1"/>
                </a:solidFill>
                <a:latin typeface="Times New Roman" pitchFamily="18" charset="0"/>
                <a:ea typeface="+mn-ea"/>
                <a:cs typeface="+mn-cs"/>
              </a:defRPr>
            </a:lvl7pPr>
            <a:lvl8pPr marL="3429000" indent="-228600" algn="l" rtl="0" eaLnBrk="0" fontAlgn="base" latinLnBrk="0" hangingPunct="0">
              <a:spcBef>
                <a:spcPct val="0"/>
              </a:spcBef>
              <a:spcAft>
                <a:spcPct val="0"/>
              </a:spcAft>
              <a:buClr>
                <a:schemeClr val="accent2"/>
              </a:buClr>
              <a:buChar char="•"/>
              <a:defRPr kumimoji="0" sz="2400" kern="1200" cap="small" baseline="0">
                <a:solidFill>
                  <a:schemeClr val="tx1"/>
                </a:solidFill>
                <a:latin typeface="Times New Roman" pitchFamily="18" charset="0"/>
                <a:ea typeface="+mn-ea"/>
                <a:cs typeface="+mn-cs"/>
              </a:defRPr>
            </a:lvl8pPr>
            <a:lvl9pPr marL="3886200" indent="-228600" algn="l" rtl="0" eaLnBrk="0" fontAlgn="base" latinLnBrk="0" hangingPunct="0">
              <a:spcBef>
                <a:spcPct val="0"/>
              </a:spcBef>
              <a:spcAft>
                <a:spcPct val="0"/>
              </a:spcAft>
              <a:buClr>
                <a:schemeClr val="accent1">
                  <a:shade val="75000"/>
                </a:schemeClr>
              </a:buClr>
              <a:buChar char="•"/>
              <a:defRPr kumimoji="0" sz="2400" kern="1200" baseline="0">
                <a:solidFill>
                  <a:schemeClr val="tx1"/>
                </a:solidFill>
                <a:latin typeface="Times New Roman" pitchFamily="18" charset="0"/>
                <a:ea typeface="+mn-ea"/>
                <a:cs typeface="+mn-cs"/>
              </a:defRPr>
            </a:lvl9pPr>
          </a:lstStyle>
          <a:p>
            <a:pPr marL="0" indent="0" algn="just" eaLnBrk="1" hangingPunct="1">
              <a:spcBef>
                <a:spcPct val="50000"/>
              </a:spcBef>
              <a:buFont typeface="Wingdings" pitchFamily="2" charset="2"/>
              <a:buNone/>
            </a:pPr>
            <a:r>
              <a:rPr lang="pt-BR" sz="2800" dirty="0" smtClean="0"/>
              <a:t>Grandezas diretamente proporcionais </a:t>
            </a:r>
            <a:endParaRPr lang="pt-BR" sz="2800" dirty="0"/>
          </a:p>
        </p:txBody>
      </p:sp>
      <p:sp>
        <p:nvSpPr>
          <p:cNvPr id="8" name="Text Box 4"/>
          <p:cNvSpPr txBox="1">
            <a:spLocks noChangeArrowheads="1"/>
          </p:cNvSpPr>
          <p:nvPr/>
        </p:nvSpPr>
        <p:spPr bwMode="auto">
          <a:xfrm>
            <a:off x="5171454" y="4293096"/>
            <a:ext cx="2664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accent1"/>
              </a:buClr>
              <a:buSzPct val="80000"/>
              <a:buFont typeface="Wingdings 2" pitchFamily="18" charset="2"/>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lr>
                <a:srgbClr val="FEC3AE"/>
              </a:buClr>
              <a:buSzPct val="60000"/>
              <a:buFont typeface="Wingdings" pitchFamily="2" charset="2"/>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Times New Roman" pitchFamily="18" charset="0"/>
                <a:ea typeface="+mn-ea"/>
                <a:cs typeface="+mn-cs"/>
              </a:defRPr>
            </a:lvl5pPr>
            <a:lvl6pPr marL="2514600" indent="-228600" algn="l" rtl="0" eaLnBrk="0" fontAlgn="base" latinLnBrk="0" hangingPunct="0">
              <a:spcBef>
                <a:spcPct val="0"/>
              </a:spcBef>
              <a:spcAft>
                <a:spcPct val="0"/>
              </a:spcAft>
              <a:buClr>
                <a:schemeClr val="accent1"/>
              </a:buClr>
              <a:buChar char="•"/>
              <a:defRPr kumimoji="0" sz="2400" kern="1200">
                <a:solidFill>
                  <a:schemeClr val="tx1"/>
                </a:solidFill>
                <a:latin typeface="Times New Roman" pitchFamily="18" charset="0"/>
                <a:ea typeface="+mn-ea"/>
                <a:cs typeface="+mn-cs"/>
              </a:defRPr>
            </a:lvl6pPr>
            <a:lvl7pPr marL="2971800" indent="-228600" algn="l" rtl="0" eaLnBrk="0" fontAlgn="base" latinLnBrk="0" hangingPunct="0">
              <a:spcBef>
                <a:spcPct val="0"/>
              </a:spcBef>
              <a:spcAft>
                <a:spcPct val="0"/>
              </a:spcAft>
              <a:buClr>
                <a:schemeClr val="accent1">
                  <a:tint val="60000"/>
                </a:schemeClr>
              </a:buClr>
              <a:buSzPct val="60000"/>
              <a:buFont typeface="Wingdings"/>
              <a:buChar char=""/>
              <a:defRPr kumimoji="0" sz="2400" kern="1200" baseline="0">
                <a:solidFill>
                  <a:schemeClr val="tx1"/>
                </a:solidFill>
                <a:latin typeface="Times New Roman" pitchFamily="18" charset="0"/>
                <a:ea typeface="+mn-ea"/>
                <a:cs typeface="+mn-cs"/>
              </a:defRPr>
            </a:lvl7pPr>
            <a:lvl8pPr marL="3429000" indent="-228600" algn="l" rtl="0" eaLnBrk="0" fontAlgn="base" latinLnBrk="0" hangingPunct="0">
              <a:spcBef>
                <a:spcPct val="0"/>
              </a:spcBef>
              <a:spcAft>
                <a:spcPct val="0"/>
              </a:spcAft>
              <a:buClr>
                <a:schemeClr val="accent2"/>
              </a:buClr>
              <a:buChar char="•"/>
              <a:defRPr kumimoji="0" sz="2400" kern="1200" cap="small" baseline="0">
                <a:solidFill>
                  <a:schemeClr val="tx1"/>
                </a:solidFill>
                <a:latin typeface="Times New Roman" pitchFamily="18" charset="0"/>
                <a:ea typeface="+mn-ea"/>
                <a:cs typeface="+mn-cs"/>
              </a:defRPr>
            </a:lvl8pPr>
            <a:lvl9pPr marL="3886200" indent="-228600" algn="l" rtl="0" eaLnBrk="0" fontAlgn="base" latinLnBrk="0" hangingPunct="0">
              <a:spcBef>
                <a:spcPct val="0"/>
              </a:spcBef>
              <a:spcAft>
                <a:spcPct val="0"/>
              </a:spcAft>
              <a:buClr>
                <a:schemeClr val="accent1">
                  <a:shade val="75000"/>
                </a:schemeClr>
              </a:buClr>
              <a:buChar char="•"/>
              <a:defRPr kumimoji="0" sz="2400" kern="1200" baseline="0">
                <a:solidFill>
                  <a:schemeClr val="tx1"/>
                </a:solidFill>
                <a:latin typeface="Times New Roman" pitchFamily="18" charset="0"/>
                <a:ea typeface="+mn-ea"/>
                <a:cs typeface="+mn-cs"/>
              </a:defRPr>
            </a:lvl9pPr>
          </a:lstStyle>
          <a:p>
            <a:pPr marL="0" indent="0" algn="just" eaLnBrk="1" hangingPunct="1">
              <a:spcBef>
                <a:spcPct val="50000"/>
              </a:spcBef>
              <a:buFont typeface="Wingdings" pitchFamily="2" charset="2"/>
              <a:buNone/>
            </a:pPr>
            <a:r>
              <a:rPr lang="pt-BR" sz="4000" dirty="0" smtClean="0"/>
              <a:t>A = </a:t>
            </a:r>
            <a:r>
              <a:rPr lang="pt-BR" sz="4000" dirty="0" err="1" smtClean="0"/>
              <a:t>Epel</a:t>
            </a:r>
            <a:endParaRPr lang="pt-BR" sz="4000" dirty="0"/>
          </a:p>
        </p:txBody>
      </p:sp>
      <p:sp>
        <p:nvSpPr>
          <p:cNvPr id="9" name="Text Box 4"/>
          <p:cNvSpPr txBox="1">
            <a:spLocks noChangeArrowheads="1"/>
          </p:cNvSpPr>
          <p:nvPr/>
        </p:nvSpPr>
        <p:spPr bwMode="auto">
          <a:xfrm>
            <a:off x="2674499" y="5373216"/>
            <a:ext cx="36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accent1"/>
              </a:buClr>
              <a:buSzPct val="80000"/>
              <a:buFont typeface="Wingdings 2" pitchFamily="18" charset="2"/>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lr>
                <a:srgbClr val="FEC3AE"/>
              </a:buClr>
              <a:buSzPct val="60000"/>
              <a:buFont typeface="Wingdings" pitchFamily="2" charset="2"/>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Times New Roman" pitchFamily="18" charset="0"/>
                <a:ea typeface="+mn-ea"/>
                <a:cs typeface="+mn-cs"/>
              </a:defRPr>
            </a:lvl5pPr>
            <a:lvl6pPr marL="2514600" indent="-228600" algn="l" rtl="0" eaLnBrk="0" fontAlgn="base" latinLnBrk="0" hangingPunct="0">
              <a:spcBef>
                <a:spcPct val="0"/>
              </a:spcBef>
              <a:spcAft>
                <a:spcPct val="0"/>
              </a:spcAft>
              <a:buClr>
                <a:schemeClr val="accent1"/>
              </a:buClr>
              <a:buChar char="•"/>
              <a:defRPr kumimoji="0" sz="2400" kern="1200">
                <a:solidFill>
                  <a:schemeClr val="tx1"/>
                </a:solidFill>
                <a:latin typeface="Times New Roman" pitchFamily="18" charset="0"/>
                <a:ea typeface="+mn-ea"/>
                <a:cs typeface="+mn-cs"/>
              </a:defRPr>
            </a:lvl6pPr>
            <a:lvl7pPr marL="2971800" indent="-228600" algn="l" rtl="0" eaLnBrk="0" fontAlgn="base" latinLnBrk="0" hangingPunct="0">
              <a:spcBef>
                <a:spcPct val="0"/>
              </a:spcBef>
              <a:spcAft>
                <a:spcPct val="0"/>
              </a:spcAft>
              <a:buClr>
                <a:schemeClr val="accent1">
                  <a:tint val="60000"/>
                </a:schemeClr>
              </a:buClr>
              <a:buSzPct val="60000"/>
              <a:buFont typeface="Wingdings"/>
              <a:buChar char=""/>
              <a:defRPr kumimoji="0" sz="2400" kern="1200" baseline="0">
                <a:solidFill>
                  <a:schemeClr val="tx1"/>
                </a:solidFill>
                <a:latin typeface="Times New Roman" pitchFamily="18" charset="0"/>
                <a:ea typeface="+mn-ea"/>
                <a:cs typeface="+mn-cs"/>
              </a:defRPr>
            </a:lvl7pPr>
            <a:lvl8pPr marL="3429000" indent="-228600" algn="l" rtl="0" eaLnBrk="0" fontAlgn="base" latinLnBrk="0" hangingPunct="0">
              <a:spcBef>
                <a:spcPct val="0"/>
              </a:spcBef>
              <a:spcAft>
                <a:spcPct val="0"/>
              </a:spcAft>
              <a:buClr>
                <a:schemeClr val="accent2"/>
              </a:buClr>
              <a:buChar char="•"/>
              <a:defRPr kumimoji="0" sz="2400" kern="1200" cap="small" baseline="0">
                <a:solidFill>
                  <a:schemeClr val="tx1"/>
                </a:solidFill>
                <a:latin typeface="Times New Roman" pitchFamily="18" charset="0"/>
                <a:ea typeface="+mn-ea"/>
                <a:cs typeface="+mn-cs"/>
              </a:defRPr>
            </a:lvl8pPr>
            <a:lvl9pPr marL="3886200" indent="-228600" algn="l" rtl="0" eaLnBrk="0" fontAlgn="base" latinLnBrk="0" hangingPunct="0">
              <a:spcBef>
                <a:spcPct val="0"/>
              </a:spcBef>
              <a:spcAft>
                <a:spcPct val="0"/>
              </a:spcAft>
              <a:buClr>
                <a:schemeClr val="accent1">
                  <a:shade val="75000"/>
                </a:schemeClr>
              </a:buClr>
              <a:buChar char="•"/>
              <a:defRPr kumimoji="0" sz="2400" kern="1200" baseline="0">
                <a:solidFill>
                  <a:schemeClr val="tx1"/>
                </a:solidFill>
                <a:latin typeface="Times New Roman" pitchFamily="18" charset="0"/>
                <a:ea typeface="+mn-ea"/>
                <a:cs typeface="+mn-cs"/>
              </a:defRPr>
            </a:lvl9pPr>
          </a:lstStyle>
          <a:p>
            <a:pPr marL="0" indent="0" algn="just" eaLnBrk="1" hangingPunct="1">
              <a:spcBef>
                <a:spcPct val="50000"/>
              </a:spcBef>
              <a:buFont typeface="Wingdings" pitchFamily="2" charset="2"/>
              <a:buNone/>
            </a:pPr>
            <a:r>
              <a:rPr lang="pt-BR" sz="4000" dirty="0" err="1" smtClean="0"/>
              <a:t>Epel</a:t>
            </a:r>
            <a:r>
              <a:rPr lang="pt-BR" sz="4000" dirty="0" smtClean="0"/>
              <a:t> = Q . V/ 2</a:t>
            </a:r>
            <a:endParaRPr lang="pt-BR" sz="4000" dirty="0"/>
          </a:p>
        </p:txBody>
      </p:sp>
    </p:spTree>
    <p:extLst>
      <p:ext uri="{BB962C8B-B14F-4D97-AF65-F5344CB8AC3E}">
        <p14:creationId xmlns:p14="http://schemas.microsoft.com/office/powerpoint/2010/main" val="368353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228600"/>
            <a:ext cx="7772400" cy="771525"/>
          </a:xfrm>
        </p:spPr>
        <p:txBody>
          <a:bodyPr/>
          <a:lstStyle/>
          <a:p>
            <a:pPr eaLnBrk="1" fontAlgn="auto" hangingPunct="1">
              <a:spcAft>
                <a:spcPts val="0"/>
              </a:spcAft>
              <a:defRPr/>
            </a:pPr>
            <a:r>
              <a:rPr lang="pt-BR" sz="4000" dirty="0" smtClean="0">
                <a:solidFill>
                  <a:srgbClr val="FF0000"/>
                </a:solidFill>
                <a:effectLst>
                  <a:outerShdw blurRad="38100" dist="38100" dir="2700000" algn="tl">
                    <a:srgbClr val="000000"/>
                  </a:outerShdw>
                </a:effectLst>
              </a:rPr>
              <a:t>INDUÇÃO</a:t>
            </a:r>
          </a:p>
        </p:txBody>
      </p:sp>
      <p:sp>
        <p:nvSpPr>
          <p:cNvPr id="29699" name="Rectangle 3"/>
          <p:cNvSpPr>
            <a:spLocks noChangeArrowheads="1"/>
          </p:cNvSpPr>
          <p:nvPr/>
        </p:nvSpPr>
        <p:spPr bwMode="auto">
          <a:xfrm>
            <a:off x="1588" y="2576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a:p>
        </p:txBody>
      </p:sp>
      <p:pic>
        <p:nvPicPr>
          <p:cNvPr id="13317" name="Picture 5" descr="Inducao2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857375"/>
            <a:ext cx="31019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0"/>
          <p:cNvSpPr txBox="1">
            <a:spLocks noChangeArrowheads="1"/>
          </p:cNvSpPr>
          <p:nvPr/>
        </p:nvSpPr>
        <p:spPr bwMode="auto">
          <a:xfrm>
            <a:off x="1219200" y="49530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Na eletrização por indução, os corpos ficam eletrizados com cargas de </a:t>
            </a:r>
            <a:r>
              <a:rPr lang="pt-BR">
                <a:solidFill>
                  <a:srgbClr val="FF0000"/>
                </a:solidFill>
              </a:rPr>
              <a:t>sinais opostos</a:t>
            </a:r>
            <a:r>
              <a:rPr lang="pt-BR"/>
              <a:t>.</a:t>
            </a:r>
          </a:p>
        </p:txBody>
      </p:sp>
      <p:pic>
        <p:nvPicPr>
          <p:cNvPr id="29702" name="Picture 9" descr="216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0" y="0"/>
            <a:ext cx="27574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0-#ppt_w/2"/>
                                          </p:val>
                                        </p:tav>
                                        <p:tav tm="100000">
                                          <p:val>
                                            <p:strVal val="#ppt_x"/>
                                          </p:val>
                                        </p:tav>
                                      </p:tavLst>
                                    </p:anim>
                                    <p:anim calcmode="lin" valueType="num">
                                      <p:cBhvr additive="base">
                                        <p:cTn id="14"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2"/>
                                        </p:tgtEl>
                                        <p:attrNameLst>
                                          <p:attrName>style.visibility</p:attrName>
                                        </p:attrNameLst>
                                      </p:cBhvr>
                                      <p:to>
                                        <p:strVal val="visible"/>
                                      </p:to>
                                    </p:set>
                                    <p:anim calcmode="lin" valueType="num">
                                      <p:cBhvr additive="base">
                                        <p:cTn id="19" dur="500" fill="hold"/>
                                        <p:tgtEl>
                                          <p:spTgt spid="13322"/>
                                        </p:tgtEl>
                                        <p:attrNameLst>
                                          <p:attrName>ppt_x</p:attrName>
                                        </p:attrNameLst>
                                      </p:cBhvr>
                                      <p:tavLst>
                                        <p:tav tm="0">
                                          <p:val>
                                            <p:strVal val="0-#ppt_w/2"/>
                                          </p:val>
                                        </p:tav>
                                        <p:tav tm="100000">
                                          <p:val>
                                            <p:strVal val="#ppt_x"/>
                                          </p:val>
                                        </p:tav>
                                      </p:tavLst>
                                    </p:anim>
                                    <p:anim calcmode="lin" valueType="num">
                                      <p:cBhvr additive="base">
                                        <p:cTn id="20"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304800"/>
            <a:ext cx="7772400" cy="909638"/>
          </a:xfrm>
        </p:spPr>
        <p:txBody>
          <a:bodyPr/>
          <a:lstStyle/>
          <a:p>
            <a:pPr eaLnBrk="1" fontAlgn="auto" hangingPunct="1">
              <a:spcAft>
                <a:spcPts val="0"/>
              </a:spcAft>
              <a:defRPr/>
            </a:pPr>
            <a:r>
              <a:rPr lang="pt-BR" sz="4000" dirty="0" smtClean="0">
                <a:solidFill>
                  <a:srgbClr val="FF0000"/>
                </a:solidFill>
              </a:rPr>
              <a:t>ELETROSCÓPIOS</a:t>
            </a:r>
          </a:p>
        </p:txBody>
      </p:sp>
      <p:sp>
        <p:nvSpPr>
          <p:cNvPr id="14339" name="Text Box 3"/>
          <p:cNvSpPr txBox="1">
            <a:spLocks noChangeArrowheads="1"/>
          </p:cNvSpPr>
          <p:nvPr/>
        </p:nvSpPr>
        <p:spPr bwMode="auto">
          <a:xfrm>
            <a:off x="990600" y="14478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Aparelhos destinados a detectar se um corpo esta eletrizado</a:t>
            </a:r>
          </a:p>
        </p:txBody>
      </p:sp>
      <p:pic>
        <p:nvPicPr>
          <p:cNvPr id="14341" name="Picture 5" descr="eltros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643188"/>
            <a:ext cx="1635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2214563"/>
            <a:ext cx="5715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0-#ppt_w/2"/>
                                          </p:val>
                                        </p:tav>
                                        <p:tav tm="100000">
                                          <p:val>
                                            <p:strVal val="#ppt_x"/>
                                          </p:val>
                                        </p:tav>
                                      </p:tavLst>
                                    </p:anim>
                                    <p:anim calcmode="lin" valueType="num">
                                      <p:cBhvr additive="base">
                                        <p:cTn id="14"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0-#ppt_w/2"/>
                                          </p:val>
                                        </p:tav>
                                        <p:tav tm="100000">
                                          <p:val>
                                            <p:strVal val="#ppt_x"/>
                                          </p:val>
                                        </p:tav>
                                      </p:tavLst>
                                    </p:anim>
                                    <p:anim calcmode="lin" valueType="num">
                                      <p:cBhvr additive="base">
                                        <p:cTn id="20"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625" y="0"/>
            <a:ext cx="7467600" cy="500063"/>
          </a:xfrm>
        </p:spPr>
        <p:txBody>
          <a:bodyPr>
            <a:normAutofit fontScale="90000"/>
          </a:bodyPr>
          <a:lstStyle/>
          <a:p>
            <a:pPr eaLnBrk="1" hangingPunct="1">
              <a:defRPr/>
            </a:pPr>
            <a:r>
              <a:rPr lang="pt-BR" dirty="0" smtClean="0"/>
              <a:t>ATIVIDADE</a:t>
            </a:r>
            <a:endParaRPr lang="pt-BR" dirty="0"/>
          </a:p>
        </p:txBody>
      </p:sp>
      <p:sp>
        <p:nvSpPr>
          <p:cNvPr id="31747" name="Line 3"/>
          <p:cNvSpPr>
            <a:spLocks noChangeShapeType="1"/>
          </p:cNvSpPr>
          <p:nvPr/>
        </p:nvSpPr>
        <p:spPr bwMode="auto">
          <a:xfrm>
            <a:off x="-225425" y="1371600"/>
            <a:ext cx="0" cy="514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1748" name="Rectangle 24"/>
          <p:cNvSpPr>
            <a:spLocks noChangeArrowheads="1"/>
          </p:cNvSpPr>
          <p:nvPr/>
        </p:nvSpPr>
        <p:spPr bwMode="auto">
          <a:xfrm>
            <a:off x="0" y="357188"/>
            <a:ext cx="8715375"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tabLst>
                <a:tab pos="6300788" algn="l"/>
                <a:tab pos="6391275" algn="l"/>
              </a:tabLst>
            </a:pPr>
            <a:r>
              <a:rPr lang="pt-BR" sz="1800" b="1" dirty="0">
                <a:latin typeface="Arial" charset="0"/>
                <a:ea typeface="Times New Roman" pitchFamily="18" charset="0"/>
                <a:cs typeface="Arial" charset="0"/>
              </a:rPr>
              <a:t>1 </a:t>
            </a:r>
            <a:r>
              <a:rPr lang="pt-BR" sz="1800" dirty="0">
                <a:latin typeface="Arial" charset="0"/>
                <a:ea typeface="Times New Roman" pitchFamily="18" charset="0"/>
                <a:cs typeface="Arial" charset="0"/>
              </a:rPr>
              <a:t>- O </a:t>
            </a:r>
            <a:r>
              <a:rPr lang="pt-BR" sz="1800" i="1" dirty="0">
                <a:latin typeface="Arial" charset="0"/>
                <a:ea typeface="Times New Roman" pitchFamily="18" charset="0"/>
                <a:cs typeface="Arial" charset="0"/>
              </a:rPr>
              <a:t>quantum</a:t>
            </a:r>
            <a:r>
              <a:rPr lang="pt-BR" sz="1800" dirty="0">
                <a:latin typeface="Arial" charset="0"/>
                <a:ea typeface="Times New Roman" pitchFamily="18" charset="0"/>
                <a:cs typeface="Arial" charset="0"/>
              </a:rPr>
              <a:t> de carga, a menor carga el</a:t>
            </a:r>
            <a:r>
              <a:rPr lang="pt-BR" sz="1800" dirty="0">
                <a:ea typeface="Times New Roman" pitchFamily="18" charset="0"/>
                <a:cs typeface="Arial" charset="0"/>
              </a:rPr>
              <a:t>é</a:t>
            </a:r>
            <a:r>
              <a:rPr lang="pt-BR" sz="1800" dirty="0">
                <a:latin typeface="Arial" charset="0"/>
                <a:ea typeface="Times New Roman" pitchFamily="18" charset="0"/>
                <a:cs typeface="Arial" charset="0"/>
              </a:rPr>
              <a:t>trica encontrada na natureza, </a:t>
            </a:r>
            <a:r>
              <a:rPr lang="pt-BR" sz="1800" dirty="0">
                <a:ea typeface="Times New Roman" pitchFamily="18" charset="0"/>
                <a:cs typeface="Arial" charset="0"/>
              </a:rPr>
              <a:t>é</a:t>
            </a:r>
            <a:r>
              <a:rPr lang="pt-BR" sz="1800" dirty="0">
                <a:latin typeface="Arial" charset="0"/>
                <a:ea typeface="Times New Roman" pitchFamily="18" charset="0"/>
                <a:cs typeface="Arial" charset="0"/>
              </a:rPr>
              <a:t> a carga de um el</a:t>
            </a:r>
            <a:r>
              <a:rPr lang="pt-BR" sz="1800" dirty="0">
                <a:ea typeface="Times New Roman" pitchFamily="18" charset="0"/>
                <a:cs typeface="Arial" charset="0"/>
              </a:rPr>
              <a:t>é</a:t>
            </a:r>
            <a:r>
              <a:rPr lang="pt-BR" sz="1800" dirty="0">
                <a:latin typeface="Arial" charset="0"/>
                <a:ea typeface="Times New Roman" pitchFamily="18" charset="0"/>
                <a:cs typeface="Arial" charset="0"/>
              </a:rPr>
              <a:t>tron, e vale </a:t>
            </a:r>
            <a:endParaRPr lang="pt-BR" sz="1800" dirty="0">
              <a:ea typeface="Times New Roman" pitchFamily="18" charset="0"/>
              <a:cs typeface="Arial" charset="0"/>
            </a:endParaRPr>
          </a:p>
          <a:p>
            <a:pPr eaLnBrk="0" hangingPunct="0">
              <a:tabLst>
                <a:tab pos="6300788" algn="l"/>
                <a:tab pos="6391275" algn="l"/>
              </a:tabLst>
            </a:pPr>
            <a:r>
              <a:rPr lang="pt-BR" sz="1800" dirty="0">
                <a:latin typeface="Arial" charset="0"/>
                <a:ea typeface="Times New Roman" pitchFamily="18" charset="0"/>
                <a:cs typeface="Arial" charset="0"/>
              </a:rPr>
              <a:t>a) 1, 6.10 </a:t>
            </a:r>
            <a:r>
              <a:rPr lang="pt-BR" sz="1800" baseline="30000" dirty="0">
                <a:ea typeface="Times New Roman" pitchFamily="18" charset="0"/>
                <a:cs typeface="Arial" charset="0"/>
              </a:rPr>
              <a:t>–</a:t>
            </a:r>
            <a:r>
              <a:rPr lang="pt-BR" sz="1800" baseline="30000" dirty="0">
                <a:latin typeface="Arial" charset="0"/>
                <a:ea typeface="Times New Roman" pitchFamily="18" charset="0"/>
                <a:cs typeface="Arial" charset="0"/>
              </a:rPr>
              <a:t> 19 </a:t>
            </a:r>
            <a:r>
              <a:rPr lang="pt-BR" sz="1800" dirty="0">
                <a:latin typeface="Arial" charset="0"/>
                <a:ea typeface="Times New Roman" pitchFamily="18" charset="0"/>
                <a:cs typeface="Arial" charset="0"/>
              </a:rPr>
              <a:t> C.</a:t>
            </a:r>
            <a:endParaRPr lang="pt-BR" sz="1800" dirty="0">
              <a:ea typeface="Times New Roman" pitchFamily="18" charset="0"/>
              <a:cs typeface="Arial" charset="0"/>
            </a:endParaRPr>
          </a:p>
          <a:p>
            <a:pPr eaLnBrk="0" hangingPunct="0">
              <a:tabLst>
                <a:tab pos="6300788" algn="l"/>
                <a:tab pos="6391275" algn="l"/>
              </a:tabLst>
            </a:pPr>
            <a:r>
              <a:rPr lang="pt-BR" sz="1800" dirty="0">
                <a:latin typeface="Arial" charset="0"/>
                <a:ea typeface="Times New Roman" pitchFamily="18" charset="0"/>
                <a:cs typeface="Arial" charset="0"/>
              </a:rPr>
              <a:t>b) 16.10 </a:t>
            </a:r>
            <a:r>
              <a:rPr lang="pt-BR" sz="1800" baseline="30000" dirty="0">
                <a:ea typeface="Times New Roman" pitchFamily="18" charset="0"/>
                <a:cs typeface="Arial" charset="0"/>
              </a:rPr>
              <a:t>–</a:t>
            </a:r>
            <a:r>
              <a:rPr lang="pt-BR" sz="1800" baseline="30000" dirty="0">
                <a:latin typeface="Arial" charset="0"/>
                <a:ea typeface="Times New Roman" pitchFamily="18" charset="0"/>
                <a:cs typeface="Arial" charset="0"/>
              </a:rPr>
              <a:t> 19 </a:t>
            </a:r>
            <a:r>
              <a:rPr lang="pt-BR" sz="1800" dirty="0">
                <a:latin typeface="Arial" charset="0"/>
                <a:ea typeface="Times New Roman" pitchFamily="18" charset="0"/>
                <a:cs typeface="Arial" charset="0"/>
              </a:rPr>
              <a:t> C.</a:t>
            </a:r>
            <a:endParaRPr lang="pt-BR" sz="1800" dirty="0">
              <a:ea typeface="Times New Roman" pitchFamily="18" charset="0"/>
              <a:cs typeface="Arial" charset="0"/>
            </a:endParaRPr>
          </a:p>
          <a:p>
            <a:pPr eaLnBrk="0" hangingPunct="0">
              <a:tabLst>
                <a:tab pos="6300788" algn="l"/>
                <a:tab pos="6391275" algn="l"/>
              </a:tabLst>
            </a:pPr>
            <a:r>
              <a:rPr lang="pt-BR" sz="1800" dirty="0">
                <a:latin typeface="Arial" charset="0"/>
                <a:ea typeface="Times New Roman" pitchFamily="18" charset="0"/>
                <a:cs typeface="Arial" charset="0"/>
              </a:rPr>
              <a:t>c) 16.10 </a:t>
            </a:r>
            <a:r>
              <a:rPr lang="pt-BR" sz="1800" baseline="30000" dirty="0">
                <a:latin typeface="Arial" charset="0"/>
                <a:ea typeface="Times New Roman" pitchFamily="18" charset="0"/>
                <a:cs typeface="Arial" charset="0"/>
              </a:rPr>
              <a:t> 19 </a:t>
            </a:r>
            <a:r>
              <a:rPr lang="pt-BR" sz="1800" dirty="0">
                <a:latin typeface="Arial" charset="0"/>
                <a:ea typeface="Times New Roman" pitchFamily="18" charset="0"/>
                <a:cs typeface="Arial" charset="0"/>
              </a:rPr>
              <a:t> C.</a:t>
            </a:r>
            <a:endParaRPr lang="pt-BR" sz="1800" dirty="0">
              <a:ea typeface="Times New Roman" pitchFamily="18" charset="0"/>
              <a:cs typeface="Arial" charset="0"/>
            </a:endParaRPr>
          </a:p>
          <a:p>
            <a:pPr eaLnBrk="0" hangingPunct="0">
              <a:tabLst>
                <a:tab pos="6300788" algn="l"/>
                <a:tab pos="6391275" algn="l"/>
              </a:tabLst>
            </a:pPr>
            <a:r>
              <a:rPr lang="pt-BR" sz="1800" dirty="0">
                <a:latin typeface="Arial" charset="0"/>
                <a:ea typeface="Times New Roman" pitchFamily="18" charset="0"/>
                <a:cs typeface="Arial" charset="0"/>
              </a:rPr>
              <a:t>d) 1, 6.10 </a:t>
            </a:r>
            <a:r>
              <a:rPr lang="pt-BR" sz="1800" baseline="30000" dirty="0">
                <a:latin typeface="Arial" charset="0"/>
                <a:ea typeface="Times New Roman" pitchFamily="18" charset="0"/>
                <a:cs typeface="Arial" charset="0"/>
              </a:rPr>
              <a:t> 19 </a:t>
            </a:r>
            <a:r>
              <a:rPr lang="pt-BR" sz="1800" dirty="0">
                <a:latin typeface="Arial" charset="0"/>
                <a:ea typeface="Times New Roman" pitchFamily="18" charset="0"/>
                <a:cs typeface="Arial" charset="0"/>
              </a:rPr>
              <a:t> C.</a:t>
            </a:r>
            <a:endParaRPr lang="pt-BR" sz="1800" dirty="0">
              <a:ea typeface="Times New Roman" pitchFamily="18" charset="0"/>
              <a:cs typeface="Arial" charset="0"/>
            </a:endParaRPr>
          </a:p>
          <a:p>
            <a:pPr eaLnBrk="0" hangingPunct="0">
              <a:tabLst>
                <a:tab pos="6300788" algn="l"/>
                <a:tab pos="6391275" algn="l"/>
              </a:tabLst>
            </a:pPr>
            <a:r>
              <a:rPr lang="pt-BR" sz="1800" dirty="0">
                <a:latin typeface="Arial" charset="0"/>
                <a:ea typeface="Times New Roman" pitchFamily="18" charset="0"/>
                <a:cs typeface="Arial" charset="0"/>
              </a:rPr>
              <a:t>e) </a:t>
            </a:r>
            <a:r>
              <a:rPr lang="pt-BR" sz="1800" dirty="0">
                <a:ea typeface="Times New Roman" pitchFamily="18" charset="0"/>
                <a:cs typeface="Arial" charset="0"/>
              </a:rPr>
              <a:t>–</a:t>
            </a:r>
            <a:r>
              <a:rPr lang="pt-BR" sz="1800" dirty="0">
                <a:latin typeface="Arial" charset="0"/>
                <a:ea typeface="Times New Roman" pitchFamily="18" charset="0"/>
                <a:cs typeface="Arial" charset="0"/>
              </a:rPr>
              <a:t> 1, 6.10 </a:t>
            </a:r>
            <a:r>
              <a:rPr lang="pt-BR" sz="1800" baseline="30000" dirty="0">
                <a:latin typeface="Arial" charset="0"/>
                <a:ea typeface="Times New Roman" pitchFamily="18" charset="0"/>
                <a:cs typeface="Arial" charset="0"/>
              </a:rPr>
              <a:t> 19 </a:t>
            </a:r>
            <a:r>
              <a:rPr lang="pt-BR" sz="1800" dirty="0">
                <a:latin typeface="Arial" charset="0"/>
                <a:ea typeface="Times New Roman" pitchFamily="18" charset="0"/>
                <a:cs typeface="Arial" charset="0"/>
              </a:rPr>
              <a:t> C.</a:t>
            </a:r>
          </a:p>
          <a:p>
            <a:pPr eaLnBrk="0" hangingPunct="0">
              <a:tabLst>
                <a:tab pos="6300788" algn="l"/>
                <a:tab pos="6391275" algn="l"/>
              </a:tabLst>
            </a:pPr>
            <a:endParaRPr lang="pt-BR" sz="1800" dirty="0">
              <a:ea typeface="Times New Roman" pitchFamily="18" charset="0"/>
              <a:cs typeface="Arial" charset="0"/>
            </a:endParaRPr>
          </a:p>
          <a:p>
            <a:pPr algn="just" eaLnBrk="0" hangingPunct="0">
              <a:tabLst>
                <a:tab pos="6300788" algn="l"/>
                <a:tab pos="6391275" algn="l"/>
              </a:tabLst>
            </a:pPr>
            <a:r>
              <a:rPr lang="pt-BR" sz="1800" b="1" dirty="0">
                <a:latin typeface="Arial" charset="0"/>
                <a:ea typeface="Times New Roman" pitchFamily="18" charset="0"/>
                <a:cs typeface="Arial" charset="0"/>
              </a:rPr>
              <a:t>2</a:t>
            </a:r>
            <a:r>
              <a:rPr lang="pt-BR" sz="1800" dirty="0">
                <a:latin typeface="Arial" charset="0"/>
                <a:ea typeface="Times New Roman" pitchFamily="18" charset="0"/>
                <a:cs typeface="Arial" charset="0"/>
              </a:rPr>
              <a:t> - Qual das alternativas abaixo est</a:t>
            </a:r>
            <a:r>
              <a:rPr lang="pt-BR" sz="1800" dirty="0">
                <a:ea typeface="Times New Roman" pitchFamily="18" charset="0"/>
                <a:cs typeface="Arial" charset="0"/>
              </a:rPr>
              <a:t>á</a:t>
            </a:r>
            <a:r>
              <a:rPr lang="pt-BR" sz="1800" dirty="0">
                <a:latin typeface="Arial" charset="0"/>
                <a:ea typeface="Times New Roman" pitchFamily="18" charset="0"/>
                <a:cs typeface="Arial" charset="0"/>
              </a:rPr>
              <a:t> correta?</a:t>
            </a:r>
            <a:endParaRPr lang="pt-BR" sz="1800" dirty="0">
              <a:ea typeface="Times New Roman" pitchFamily="18" charset="0"/>
              <a:cs typeface="Arial" charset="0"/>
            </a:endParaRPr>
          </a:p>
          <a:p>
            <a:pPr algn="just" eaLnBrk="0" hangingPunct="0">
              <a:tabLst>
                <a:tab pos="6300788" algn="l"/>
                <a:tab pos="6391275" algn="l"/>
              </a:tabLst>
            </a:pPr>
            <a:r>
              <a:rPr lang="pt-BR" sz="1800" dirty="0">
                <a:latin typeface="Arial" charset="0"/>
                <a:ea typeface="Times New Roman" pitchFamily="18" charset="0"/>
                <a:cs typeface="Arial" charset="0"/>
              </a:rPr>
              <a:t>a) Se um corpo </a:t>
            </a:r>
            <a:r>
              <a:rPr lang="pt-BR" sz="1800" b="1" dirty="0">
                <a:latin typeface="Arial" charset="0"/>
                <a:ea typeface="Times New Roman" pitchFamily="18" charset="0"/>
                <a:cs typeface="Arial" charset="0"/>
              </a:rPr>
              <a:t>A</a:t>
            </a:r>
            <a:r>
              <a:rPr lang="pt-BR" sz="1800" dirty="0">
                <a:latin typeface="Arial" charset="0"/>
                <a:ea typeface="Times New Roman" pitchFamily="18" charset="0"/>
                <a:cs typeface="Arial" charset="0"/>
              </a:rPr>
              <a:t> eletrizado positivamente atrai um corpo </a:t>
            </a:r>
            <a:r>
              <a:rPr lang="pt-BR" sz="1800" b="1" dirty="0">
                <a:latin typeface="Arial" charset="0"/>
                <a:ea typeface="Times New Roman" pitchFamily="18" charset="0"/>
                <a:cs typeface="Arial" charset="0"/>
              </a:rPr>
              <a:t>B</a:t>
            </a:r>
            <a:r>
              <a:rPr lang="pt-BR" sz="1800" dirty="0">
                <a:latin typeface="Arial" charset="0"/>
                <a:ea typeface="Times New Roman" pitchFamily="18" charset="0"/>
                <a:cs typeface="Arial" charset="0"/>
              </a:rPr>
              <a:t>, conclu</a:t>
            </a:r>
            <a:r>
              <a:rPr lang="pt-BR" sz="1800" dirty="0">
                <a:ea typeface="Times New Roman" pitchFamily="18" charset="0"/>
                <a:cs typeface="Arial" charset="0"/>
              </a:rPr>
              <a:t>í</a:t>
            </a:r>
            <a:r>
              <a:rPr lang="pt-BR" sz="1800" dirty="0">
                <a:latin typeface="Arial" charset="0"/>
                <a:ea typeface="Times New Roman" pitchFamily="18" charset="0"/>
                <a:cs typeface="Arial" charset="0"/>
              </a:rPr>
              <a:t>mos que o corpo B est</a:t>
            </a:r>
            <a:r>
              <a:rPr lang="pt-BR" sz="1800" dirty="0">
                <a:ea typeface="Times New Roman" pitchFamily="18" charset="0"/>
                <a:cs typeface="Arial" charset="0"/>
              </a:rPr>
              <a:t>á</a:t>
            </a:r>
            <a:r>
              <a:rPr lang="pt-BR" sz="1800" dirty="0">
                <a:latin typeface="Arial" charset="0"/>
                <a:ea typeface="Times New Roman" pitchFamily="18" charset="0"/>
                <a:cs typeface="Arial" charset="0"/>
              </a:rPr>
              <a:t> carregado negativamente.</a:t>
            </a:r>
            <a:endParaRPr lang="pt-BR" sz="1800" dirty="0">
              <a:ea typeface="Times New Roman" pitchFamily="18" charset="0"/>
              <a:cs typeface="Arial" charset="0"/>
            </a:endParaRPr>
          </a:p>
          <a:p>
            <a:pPr algn="just" eaLnBrk="0" hangingPunct="0">
              <a:tabLst>
                <a:tab pos="6300788" algn="l"/>
                <a:tab pos="6391275" algn="l"/>
              </a:tabLst>
            </a:pPr>
            <a:r>
              <a:rPr lang="pt-BR" sz="1800" dirty="0">
                <a:latin typeface="Arial" charset="0"/>
                <a:ea typeface="Times New Roman" pitchFamily="18" charset="0"/>
                <a:cs typeface="Arial" charset="0"/>
              </a:rPr>
              <a:t>b) Um corpo neutro pode ser atra</a:t>
            </a:r>
            <a:r>
              <a:rPr lang="pt-BR" sz="1800" dirty="0">
                <a:ea typeface="Times New Roman" pitchFamily="18" charset="0"/>
                <a:cs typeface="Arial" charset="0"/>
              </a:rPr>
              <a:t>í</a:t>
            </a:r>
            <a:r>
              <a:rPr lang="pt-BR" sz="1800" dirty="0">
                <a:latin typeface="Arial" charset="0"/>
                <a:ea typeface="Times New Roman" pitchFamily="18" charset="0"/>
                <a:cs typeface="Arial" charset="0"/>
              </a:rPr>
              <a:t>do por um corpo eletrizado.</a:t>
            </a:r>
            <a:endParaRPr lang="pt-BR" sz="1800" dirty="0">
              <a:ea typeface="Times New Roman" pitchFamily="18" charset="0"/>
              <a:cs typeface="Arial" charset="0"/>
            </a:endParaRPr>
          </a:p>
          <a:p>
            <a:pPr algn="just" eaLnBrk="0" hangingPunct="0">
              <a:tabLst>
                <a:tab pos="6300788" algn="l"/>
                <a:tab pos="6391275" algn="l"/>
              </a:tabLst>
            </a:pPr>
            <a:r>
              <a:rPr lang="pt-BR" sz="1800" dirty="0">
                <a:latin typeface="Arial" charset="0"/>
                <a:ea typeface="Times New Roman" pitchFamily="18" charset="0"/>
                <a:cs typeface="Arial" charset="0"/>
              </a:rPr>
              <a:t>c) Um corpo carregado pode atrair ou repelir um corpo neutro.</a:t>
            </a:r>
            <a:endParaRPr lang="pt-BR" sz="1800" dirty="0">
              <a:ea typeface="Times New Roman" pitchFamily="18" charset="0"/>
              <a:cs typeface="Arial" charset="0"/>
            </a:endParaRPr>
          </a:p>
          <a:p>
            <a:pPr algn="just" eaLnBrk="0" hangingPunct="0">
              <a:tabLst>
                <a:tab pos="6300788" algn="l"/>
                <a:tab pos="6391275" algn="l"/>
              </a:tabLst>
            </a:pPr>
            <a:r>
              <a:rPr lang="pt-BR" sz="1800" dirty="0">
                <a:latin typeface="Arial" charset="0"/>
                <a:ea typeface="Times New Roman" pitchFamily="18" charset="0"/>
                <a:cs typeface="Arial" charset="0"/>
              </a:rPr>
              <a:t>d) Somente corpos carregados positivamente podem atrair corpos neutros.</a:t>
            </a:r>
            <a:endParaRPr lang="pt-BR" sz="1800" dirty="0">
              <a:ea typeface="Times New Roman" pitchFamily="18" charset="0"/>
              <a:cs typeface="Arial" charset="0"/>
            </a:endParaRPr>
          </a:p>
          <a:p>
            <a:pPr algn="just" eaLnBrk="0" hangingPunct="0">
              <a:tabLst>
                <a:tab pos="6300788" algn="l"/>
                <a:tab pos="6391275" algn="l"/>
              </a:tabLst>
            </a:pPr>
            <a:r>
              <a:rPr lang="pt-BR" sz="1800" dirty="0">
                <a:latin typeface="Arial" charset="0"/>
                <a:ea typeface="Times New Roman" pitchFamily="18" charset="0"/>
                <a:cs typeface="Arial" charset="0"/>
              </a:rPr>
              <a:t>e) Um corpo neutro pode ser repelido por outro corpo neutro.</a:t>
            </a:r>
          </a:p>
          <a:p>
            <a:pPr eaLnBrk="0" hangingPunct="0">
              <a:tabLst>
                <a:tab pos="6300788" algn="l"/>
                <a:tab pos="6391275" algn="l"/>
              </a:tabLst>
            </a:pPr>
            <a:endParaRPr lang="pt-BR" sz="1800" dirty="0">
              <a:ea typeface="Times New Roman" pitchFamily="18" charset="0"/>
              <a:cs typeface="Arial" charset="0"/>
            </a:endParaRPr>
          </a:p>
          <a:p>
            <a:pPr algn="just" eaLnBrk="0" hangingPunct="0">
              <a:tabLst>
                <a:tab pos="6300788" algn="l"/>
                <a:tab pos="6391275" algn="l"/>
              </a:tabLst>
            </a:pPr>
            <a:r>
              <a:rPr lang="pt-BR" sz="1800" b="1" dirty="0">
                <a:latin typeface="Arial" charset="0"/>
                <a:ea typeface="Times New Roman" pitchFamily="18" charset="0"/>
                <a:cs typeface="Arial" charset="0"/>
              </a:rPr>
              <a:t>3 </a:t>
            </a:r>
            <a:r>
              <a:rPr lang="pt-BR" sz="1800" dirty="0">
                <a:latin typeface="Arial" charset="0"/>
                <a:ea typeface="Times New Roman" pitchFamily="18" charset="0"/>
                <a:cs typeface="Arial" charset="0"/>
              </a:rPr>
              <a:t>- Um tubo de pl</a:t>
            </a:r>
            <a:r>
              <a:rPr lang="pt-BR" sz="1800" dirty="0">
                <a:ea typeface="Times New Roman" pitchFamily="18" charset="0"/>
                <a:cs typeface="Arial" charset="0"/>
              </a:rPr>
              <a:t>á</a:t>
            </a:r>
            <a:r>
              <a:rPr lang="pt-BR" sz="1800" dirty="0">
                <a:latin typeface="Arial" charset="0"/>
                <a:ea typeface="Times New Roman" pitchFamily="18" charset="0"/>
                <a:cs typeface="Arial" charset="0"/>
              </a:rPr>
              <a:t>stico </a:t>
            </a:r>
            <a:r>
              <a:rPr lang="pt-BR" sz="1800" dirty="0">
                <a:ea typeface="Times New Roman" pitchFamily="18" charset="0"/>
                <a:cs typeface="Arial" charset="0"/>
              </a:rPr>
              <a:t>é</a:t>
            </a:r>
            <a:r>
              <a:rPr lang="pt-BR" sz="1800" dirty="0">
                <a:latin typeface="Arial" charset="0"/>
                <a:ea typeface="Times New Roman" pitchFamily="18" charset="0"/>
                <a:cs typeface="Arial" charset="0"/>
              </a:rPr>
              <a:t> atritado com tecido de algodão e adquire uma carga igual a  </a:t>
            </a:r>
            <a:r>
              <a:rPr lang="pt-BR" sz="1800" dirty="0">
                <a:ea typeface="Times New Roman" pitchFamily="18" charset="0"/>
                <a:cs typeface="Arial" charset="0"/>
              </a:rPr>
              <a:t>–</a:t>
            </a:r>
            <a:r>
              <a:rPr lang="pt-BR" sz="1800" dirty="0">
                <a:latin typeface="Arial" charset="0"/>
                <a:ea typeface="Times New Roman" pitchFamily="18" charset="0"/>
                <a:cs typeface="Arial" charset="0"/>
              </a:rPr>
              <a:t> 16 </a:t>
            </a:r>
            <a:r>
              <a:rPr lang="pt-BR" sz="1800" dirty="0">
                <a:latin typeface="Arial" charset="0"/>
                <a:ea typeface="Times New Roman" pitchFamily="18" charset="0"/>
                <a:cs typeface="Arial" charset="0"/>
                <a:sym typeface="Symbol" pitchFamily="18" charset="2"/>
              </a:rPr>
              <a:t></a:t>
            </a:r>
            <a:r>
              <a:rPr lang="pt-BR" sz="1800" dirty="0">
                <a:latin typeface="Arial" charset="0"/>
                <a:ea typeface="Times New Roman" pitchFamily="18" charset="0"/>
                <a:cs typeface="Arial" charset="0"/>
              </a:rPr>
              <a:t>C. O n</a:t>
            </a:r>
            <a:r>
              <a:rPr lang="pt-BR" sz="1800" dirty="0">
                <a:ea typeface="Times New Roman" pitchFamily="18" charset="0"/>
                <a:cs typeface="Arial" charset="0"/>
              </a:rPr>
              <a:t>ú</a:t>
            </a:r>
            <a:r>
              <a:rPr lang="pt-BR" sz="1800" dirty="0">
                <a:latin typeface="Arial" charset="0"/>
                <a:ea typeface="Times New Roman" pitchFamily="18" charset="0"/>
                <a:cs typeface="Arial" charset="0"/>
              </a:rPr>
              <a:t>mero de el</a:t>
            </a:r>
            <a:r>
              <a:rPr lang="pt-BR" sz="1800" dirty="0">
                <a:ea typeface="Times New Roman" pitchFamily="18" charset="0"/>
                <a:cs typeface="Arial" charset="0"/>
              </a:rPr>
              <a:t>é</a:t>
            </a:r>
            <a:r>
              <a:rPr lang="pt-BR" sz="1800" dirty="0">
                <a:latin typeface="Arial" charset="0"/>
                <a:ea typeface="Times New Roman" pitchFamily="18" charset="0"/>
                <a:cs typeface="Arial" charset="0"/>
              </a:rPr>
              <a:t>trons que passou do tecido para o tubo </a:t>
            </a:r>
            <a:r>
              <a:rPr lang="pt-BR" sz="1800" dirty="0">
                <a:ea typeface="Times New Roman" pitchFamily="18" charset="0"/>
                <a:cs typeface="Arial" charset="0"/>
              </a:rPr>
              <a:t>é</a:t>
            </a:r>
            <a:r>
              <a:rPr lang="pt-BR" sz="1800" dirty="0">
                <a:latin typeface="Arial" charset="0"/>
                <a:ea typeface="Times New Roman" pitchFamily="18" charset="0"/>
                <a:cs typeface="Arial" charset="0"/>
              </a:rPr>
              <a:t> igual a:</a:t>
            </a:r>
            <a:endParaRPr lang="pt-BR" sz="1800" dirty="0">
              <a:ea typeface="Times New Roman" pitchFamily="18" charset="0"/>
              <a:cs typeface="Arial" charset="0"/>
              <a:sym typeface="Symbol" pitchFamily="18" charset="2"/>
            </a:endParaRPr>
          </a:p>
          <a:p>
            <a:pPr eaLnBrk="0" hangingPunct="0">
              <a:tabLst>
                <a:tab pos="6300788" algn="l"/>
                <a:tab pos="6391275" algn="l"/>
              </a:tabLst>
            </a:pPr>
            <a:r>
              <a:rPr lang="pt-BR" sz="1800" dirty="0">
                <a:latin typeface="Arial" charset="0"/>
                <a:ea typeface="Times New Roman" pitchFamily="18" charset="0"/>
                <a:cs typeface="Arial" charset="0"/>
                <a:sym typeface="Symbol" pitchFamily="18" charset="2"/>
              </a:rPr>
              <a:t>a) 1,0 . 10 </a:t>
            </a:r>
            <a:r>
              <a:rPr lang="pt-BR" sz="1800" baseline="30000" dirty="0">
                <a:latin typeface="Arial" charset="0"/>
                <a:ea typeface="Times New Roman" pitchFamily="18" charset="0"/>
                <a:cs typeface="Arial" charset="0"/>
                <a:sym typeface="Symbol" pitchFamily="18" charset="2"/>
              </a:rPr>
              <a:t>14</a:t>
            </a:r>
            <a:r>
              <a:rPr lang="pt-BR" sz="1800" dirty="0">
                <a:latin typeface="Arial" charset="0"/>
                <a:ea typeface="Times New Roman" pitchFamily="18" charset="0"/>
                <a:cs typeface="Arial" charset="0"/>
                <a:sym typeface="Symbol" pitchFamily="18" charset="2"/>
              </a:rPr>
              <a:t> </a:t>
            </a:r>
            <a:endParaRPr lang="pt-BR" sz="1800" dirty="0">
              <a:ea typeface="Times New Roman" pitchFamily="18" charset="0"/>
              <a:cs typeface="Arial" charset="0"/>
              <a:sym typeface="Symbol" pitchFamily="18" charset="2"/>
            </a:endParaRPr>
          </a:p>
          <a:p>
            <a:pPr eaLnBrk="0" hangingPunct="0">
              <a:tabLst>
                <a:tab pos="6300788" algn="l"/>
                <a:tab pos="6391275" algn="l"/>
              </a:tabLst>
            </a:pPr>
            <a:r>
              <a:rPr lang="pt-BR" sz="1800" dirty="0">
                <a:latin typeface="Arial" charset="0"/>
                <a:ea typeface="Times New Roman" pitchFamily="18" charset="0"/>
                <a:cs typeface="Arial" charset="0"/>
                <a:sym typeface="Symbol" pitchFamily="18" charset="2"/>
              </a:rPr>
              <a:t>b) 1,0 . 10 </a:t>
            </a:r>
            <a:r>
              <a:rPr lang="pt-BR" sz="1800" baseline="30000" dirty="0">
                <a:latin typeface="Arial" charset="0"/>
                <a:ea typeface="Times New Roman" pitchFamily="18" charset="0"/>
                <a:cs typeface="Arial" charset="0"/>
                <a:sym typeface="Symbol" pitchFamily="18" charset="2"/>
              </a:rPr>
              <a:t>20 </a:t>
            </a:r>
            <a:endParaRPr lang="pt-BR" sz="1800" dirty="0">
              <a:ea typeface="Times New Roman" pitchFamily="18" charset="0"/>
              <a:cs typeface="Arial" charset="0"/>
              <a:sym typeface="Symbol" pitchFamily="18" charset="2"/>
            </a:endParaRPr>
          </a:p>
          <a:p>
            <a:pPr eaLnBrk="0" hangingPunct="0">
              <a:tabLst>
                <a:tab pos="6300788" algn="l"/>
                <a:tab pos="6391275" algn="l"/>
              </a:tabLst>
            </a:pPr>
            <a:r>
              <a:rPr lang="pt-BR" sz="1800" dirty="0">
                <a:latin typeface="Arial" charset="0"/>
                <a:ea typeface="Times New Roman" pitchFamily="18" charset="0"/>
                <a:cs typeface="Arial" charset="0"/>
                <a:sym typeface="Symbol" pitchFamily="18" charset="2"/>
              </a:rPr>
              <a:t>c) 1,0 . 10 </a:t>
            </a:r>
            <a:r>
              <a:rPr lang="pt-BR" sz="1800" baseline="30000" dirty="0">
                <a:latin typeface="Arial" charset="0"/>
                <a:ea typeface="Times New Roman" pitchFamily="18" charset="0"/>
                <a:cs typeface="Arial" charset="0"/>
                <a:sym typeface="Symbol" pitchFamily="18" charset="2"/>
              </a:rPr>
              <a:t>13 </a:t>
            </a:r>
            <a:endParaRPr lang="pt-BR" sz="1800" dirty="0">
              <a:ea typeface="Times New Roman" pitchFamily="18" charset="0"/>
              <a:cs typeface="Arial" charset="0"/>
              <a:sym typeface="Symbol" pitchFamily="18" charset="2"/>
            </a:endParaRPr>
          </a:p>
          <a:p>
            <a:pPr eaLnBrk="0" hangingPunct="0">
              <a:tabLst>
                <a:tab pos="6300788" algn="l"/>
                <a:tab pos="6391275" algn="l"/>
              </a:tabLst>
            </a:pPr>
            <a:r>
              <a:rPr lang="pt-BR" sz="1800" dirty="0">
                <a:latin typeface="Arial" charset="0"/>
                <a:ea typeface="Times New Roman" pitchFamily="18" charset="0"/>
                <a:cs typeface="Arial" charset="0"/>
                <a:sym typeface="Symbol" pitchFamily="18" charset="2"/>
              </a:rPr>
              <a:t>d) 1,0 . 10 </a:t>
            </a:r>
            <a:r>
              <a:rPr lang="pt-BR" sz="1800" baseline="30000" dirty="0">
                <a:latin typeface="Arial" charset="0"/>
                <a:ea typeface="Times New Roman" pitchFamily="18" charset="0"/>
                <a:cs typeface="Arial" charset="0"/>
                <a:sym typeface="Symbol" pitchFamily="18" charset="2"/>
              </a:rPr>
              <a:t>10 </a:t>
            </a:r>
            <a:endParaRPr lang="pt-BR" sz="1800" dirty="0">
              <a:ea typeface="Times New Roman" pitchFamily="18" charset="0"/>
              <a:cs typeface="Arial" charset="0"/>
              <a:sym typeface="Symbol" pitchFamily="18" charset="2"/>
            </a:endParaRPr>
          </a:p>
          <a:p>
            <a:pPr eaLnBrk="0" hangingPunct="0">
              <a:tabLst>
                <a:tab pos="6300788" algn="l"/>
                <a:tab pos="6391275" algn="l"/>
              </a:tabLst>
            </a:pPr>
            <a:r>
              <a:rPr lang="pt-BR" sz="1800" dirty="0">
                <a:latin typeface="Arial" charset="0"/>
                <a:ea typeface="Times New Roman" pitchFamily="18" charset="0"/>
                <a:cs typeface="Arial" charset="0"/>
                <a:sym typeface="Symbol" pitchFamily="18" charset="2"/>
              </a:rPr>
              <a:t>e) 16 . 10 </a:t>
            </a:r>
            <a:r>
              <a:rPr lang="pt-BR" sz="1800" baseline="30000" dirty="0">
                <a:latin typeface="Arial" charset="0"/>
                <a:ea typeface="Times New Roman" pitchFamily="18" charset="0"/>
                <a:cs typeface="Arial" charset="0"/>
                <a:sym typeface="Symbol" pitchFamily="18" charset="2"/>
              </a:rPr>
              <a:t>10 </a:t>
            </a:r>
            <a:r>
              <a:rPr lang="pt-BR" sz="1800" dirty="0">
                <a:latin typeface="Arial" charset="0"/>
                <a:ea typeface="Times New Roman" pitchFamily="18" charset="0"/>
                <a:cs typeface="Arial" charset="0"/>
                <a:sym typeface="Symbol" pitchFamily="18" charset="2"/>
              </a:rPr>
              <a:t>  </a:t>
            </a:r>
            <a:endParaRPr lang="pt-BR" sz="1800" dirty="0">
              <a:ea typeface="Times New Roman" pitchFamily="18" charset="0"/>
              <a:cs typeface="Arial" charset="0"/>
              <a:sym typeface="Symbol" pitchFamily="18" charset="2"/>
            </a:endParaRPr>
          </a:p>
        </p:txBody>
      </p:sp>
      <p:sp>
        <p:nvSpPr>
          <p:cNvPr id="31749" name="Rectangle 26"/>
          <p:cNvSpPr>
            <a:spLocks noChangeArrowheads="1"/>
          </p:cNvSpPr>
          <p:nvPr/>
        </p:nvSpPr>
        <p:spPr bwMode="auto">
          <a:xfrm>
            <a:off x="0" y="914400"/>
            <a:ext cx="184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247650" algn="l"/>
              </a:tabLst>
            </a:pPr>
            <a:r>
              <a:rPr lang="pt-BR"/>
              <a:t/>
            </a:r>
            <a:br>
              <a:rPr lang="pt-BR"/>
            </a:b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625" y="0"/>
            <a:ext cx="8501063" cy="6500813"/>
          </a:xfrm>
        </p:spPr>
        <p:txBody>
          <a:bodyPr/>
          <a:lstStyle/>
          <a:p>
            <a:pPr eaLnBrk="1" hangingPunct="1">
              <a:defRPr/>
            </a:pPr>
            <a:r>
              <a:rPr lang="pt-BR" sz="2000" b="1" dirty="0" smtClean="0">
                <a:latin typeface="Arial" pitchFamily="34" charset="0"/>
                <a:cs typeface="Arial" pitchFamily="34" charset="0"/>
              </a:rPr>
              <a:t>4 </a:t>
            </a:r>
            <a:r>
              <a:rPr lang="pt-BR" sz="2000" dirty="0" smtClean="0">
                <a:latin typeface="Arial" pitchFamily="34" charset="0"/>
                <a:cs typeface="Arial" pitchFamily="34" charset="0"/>
              </a:rPr>
              <a:t>- uma esfera de isopor é atraída por um canudinho plástico carregado eletricamente. a partir daí, afirma-se, então, que:</a:t>
            </a:r>
            <a:br>
              <a:rPr lang="pt-BR" sz="2000" dirty="0" smtClean="0">
                <a:latin typeface="Arial" pitchFamily="34" charset="0"/>
                <a:cs typeface="Arial" pitchFamily="34" charset="0"/>
              </a:rPr>
            </a:br>
            <a:r>
              <a:rPr lang="pt-BR" sz="2000" dirty="0" smtClean="0">
                <a:latin typeface="Arial" pitchFamily="34" charset="0"/>
                <a:cs typeface="Arial" pitchFamily="34" charset="0"/>
              </a:rPr>
              <a:t>i – o canudinho está carregado necessariamente com cargas positivas.</a:t>
            </a:r>
            <a:br>
              <a:rPr lang="pt-BR" sz="2000" dirty="0" smtClean="0">
                <a:latin typeface="Arial" pitchFamily="34" charset="0"/>
                <a:cs typeface="Arial" pitchFamily="34" charset="0"/>
              </a:rPr>
            </a:br>
            <a:r>
              <a:rPr lang="pt-BR" sz="2000" dirty="0" smtClean="0">
                <a:latin typeface="Arial" pitchFamily="34" charset="0"/>
                <a:cs typeface="Arial" pitchFamily="34" charset="0"/>
              </a:rPr>
              <a:t>ii – a esfera pode estar neutra.</a:t>
            </a:r>
            <a:br>
              <a:rPr lang="pt-BR" sz="2000" dirty="0" smtClean="0">
                <a:latin typeface="Arial" pitchFamily="34" charset="0"/>
                <a:cs typeface="Arial" pitchFamily="34" charset="0"/>
              </a:rPr>
            </a:br>
            <a:r>
              <a:rPr lang="pt-BR" sz="2000" dirty="0" smtClean="0">
                <a:latin typeface="Arial" pitchFamily="34" charset="0"/>
                <a:cs typeface="Arial" pitchFamily="34" charset="0"/>
              </a:rPr>
              <a:t>iii – a esfera está carregada necessariamente com cargas negativas.</a:t>
            </a:r>
            <a:br>
              <a:rPr lang="pt-BR" sz="2000" dirty="0" smtClean="0">
                <a:latin typeface="Arial" pitchFamily="34" charset="0"/>
                <a:cs typeface="Arial" pitchFamily="34" charset="0"/>
              </a:rPr>
            </a:br>
            <a:r>
              <a:rPr lang="pt-BR" sz="2000" dirty="0" smtClean="0">
                <a:latin typeface="Arial" pitchFamily="34" charset="0"/>
                <a:cs typeface="Arial" pitchFamily="34" charset="0"/>
              </a:rPr>
              <a:t>está(</a:t>
            </a:r>
            <a:r>
              <a:rPr lang="pt-BR" sz="2000" dirty="0" err="1" smtClean="0">
                <a:latin typeface="Arial" pitchFamily="34" charset="0"/>
                <a:cs typeface="Arial" pitchFamily="34" charset="0"/>
              </a:rPr>
              <a:t>ão</a:t>
            </a:r>
            <a:r>
              <a:rPr lang="pt-BR" sz="2000" dirty="0" smtClean="0">
                <a:latin typeface="Arial" pitchFamily="34" charset="0"/>
                <a:cs typeface="Arial" pitchFamily="34" charset="0"/>
              </a:rPr>
              <a:t>) correta(s):</a:t>
            </a:r>
            <a:br>
              <a:rPr lang="pt-BR" sz="2000" dirty="0" smtClean="0">
                <a:latin typeface="Arial" pitchFamily="34" charset="0"/>
                <a:cs typeface="Arial" pitchFamily="34" charset="0"/>
              </a:rPr>
            </a:br>
            <a:r>
              <a:rPr lang="pt-BR" sz="2000" dirty="0" smtClean="0">
                <a:latin typeface="Arial" pitchFamily="34" charset="0"/>
                <a:cs typeface="Arial" pitchFamily="34" charset="0"/>
              </a:rPr>
              <a:t>a) apenas i	</a:t>
            </a:r>
            <a:br>
              <a:rPr lang="pt-BR" sz="2000" dirty="0" smtClean="0">
                <a:latin typeface="Arial" pitchFamily="34" charset="0"/>
                <a:cs typeface="Arial" pitchFamily="34" charset="0"/>
              </a:rPr>
            </a:br>
            <a:r>
              <a:rPr lang="pt-BR" sz="2000" dirty="0" smtClean="0">
                <a:latin typeface="Arial" pitchFamily="34" charset="0"/>
                <a:cs typeface="Arial" pitchFamily="34" charset="0"/>
              </a:rPr>
              <a:t>b) apenas ii	</a:t>
            </a:r>
            <a:br>
              <a:rPr lang="pt-BR" sz="2000" dirty="0" smtClean="0">
                <a:latin typeface="Arial" pitchFamily="34" charset="0"/>
                <a:cs typeface="Arial" pitchFamily="34" charset="0"/>
              </a:rPr>
            </a:br>
            <a:r>
              <a:rPr lang="pt-BR" sz="2000" dirty="0" smtClean="0">
                <a:latin typeface="Arial" pitchFamily="34" charset="0"/>
                <a:cs typeface="Arial" pitchFamily="34" charset="0"/>
              </a:rPr>
              <a:t>c) apenas iii	</a:t>
            </a:r>
            <a:br>
              <a:rPr lang="pt-BR" sz="2000" dirty="0" smtClean="0">
                <a:latin typeface="Arial" pitchFamily="34" charset="0"/>
                <a:cs typeface="Arial" pitchFamily="34" charset="0"/>
              </a:rPr>
            </a:br>
            <a:r>
              <a:rPr lang="pt-BR" sz="2000" dirty="0" smtClean="0">
                <a:latin typeface="Arial" pitchFamily="34" charset="0"/>
                <a:cs typeface="Arial" pitchFamily="34" charset="0"/>
              </a:rPr>
              <a:t>d) apenas i e ii      </a:t>
            </a:r>
            <a:br>
              <a:rPr lang="pt-BR" sz="2000" dirty="0" smtClean="0">
                <a:latin typeface="Arial" pitchFamily="34" charset="0"/>
                <a:cs typeface="Arial" pitchFamily="34" charset="0"/>
              </a:rPr>
            </a:br>
            <a:r>
              <a:rPr lang="pt-BR" sz="2000" dirty="0" smtClean="0">
                <a:latin typeface="Arial" pitchFamily="34" charset="0"/>
                <a:cs typeface="Arial" pitchFamily="34" charset="0"/>
              </a:rPr>
              <a:t>e) apenas i e iii</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b="1" dirty="0" smtClean="0">
                <a:latin typeface="Arial" pitchFamily="34" charset="0"/>
                <a:cs typeface="Arial" pitchFamily="34" charset="0"/>
              </a:rPr>
              <a:t>5 </a:t>
            </a:r>
            <a:r>
              <a:rPr lang="pt-BR" sz="2000" dirty="0" smtClean="0">
                <a:latin typeface="Arial" pitchFamily="34" charset="0"/>
                <a:cs typeface="Arial" pitchFamily="34" charset="0"/>
              </a:rPr>
              <a:t> - na </a:t>
            </a:r>
            <a:r>
              <a:rPr lang="pt-BR" sz="2000" dirty="0" err="1" smtClean="0">
                <a:latin typeface="Arial" pitchFamily="34" charset="0"/>
                <a:cs typeface="Arial" pitchFamily="34" charset="0"/>
              </a:rPr>
              <a:t>eletrosfera</a:t>
            </a:r>
            <a:r>
              <a:rPr lang="pt-BR" sz="2000" dirty="0" smtClean="0">
                <a:latin typeface="Arial" pitchFamily="34" charset="0"/>
                <a:cs typeface="Arial" pitchFamily="34" charset="0"/>
              </a:rPr>
              <a:t> de um átomo de magnésio temos 12 elétrons.  qual a carga elétrica de sua </a:t>
            </a:r>
            <a:r>
              <a:rPr lang="pt-BR" sz="2000" dirty="0" err="1" smtClean="0">
                <a:latin typeface="Arial" pitchFamily="34" charset="0"/>
                <a:cs typeface="Arial" pitchFamily="34" charset="0"/>
              </a:rPr>
              <a:t>eletrosfera</a:t>
            </a:r>
            <a:r>
              <a:rPr lang="pt-BR" sz="2000" dirty="0" smtClean="0">
                <a:latin typeface="Arial" pitchFamily="34" charset="0"/>
                <a:cs typeface="Arial" pitchFamily="34" charset="0"/>
              </a:rPr>
              <a:t>? </a:t>
            </a:r>
            <a:br>
              <a:rPr lang="pt-BR" sz="2000" dirty="0" smtClean="0">
                <a:latin typeface="Arial" pitchFamily="34" charset="0"/>
                <a:cs typeface="Arial" pitchFamily="34" charset="0"/>
              </a:rPr>
            </a:br>
            <a:r>
              <a:rPr lang="pt-BR" sz="2000" dirty="0" smtClean="0">
                <a:latin typeface="Arial" pitchFamily="34" charset="0"/>
                <a:cs typeface="Arial" pitchFamily="34" charset="0"/>
              </a:rPr>
              <a:t>a) 192.10 </a:t>
            </a:r>
            <a:r>
              <a:rPr lang="pt-BR" sz="2000" baseline="30000" dirty="0" smtClean="0">
                <a:latin typeface="Arial" pitchFamily="34" charset="0"/>
                <a:cs typeface="Arial" pitchFamily="34" charset="0"/>
              </a:rPr>
              <a:t>– 19 </a:t>
            </a:r>
            <a:r>
              <a:rPr lang="pt-BR" sz="2000" dirty="0" smtClean="0">
                <a:latin typeface="Arial" pitchFamily="34" charset="0"/>
                <a:cs typeface="Arial" pitchFamily="34" charset="0"/>
              </a:rPr>
              <a:t> c.</a:t>
            </a:r>
            <a:br>
              <a:rPr lang="pt-BR" sz="2000" dirty="0" smtClean="0">
                <a:latin typeface="Arial" pitchFamily="34" charset="0"/>
                <a:cs typeface="Arial" pitchFamily="34" charset="0"/>
              </a:rPr>
            </a:br>
            <a:r>
              <a:rPr lang="pt-BR" sz="2000" dirty="0" smtClean="0">
                <a:latin typeface="Arial" pitchFamily="34" charset="0"/>
                <a:cs typeface="Arial" pitchFamily="34" charset="0"/>
              </a:rPr>
              <a:t>b) 19,2.10 </a:t>
            </a:r>
            <a:r>
              <a:rPr lang="pt-BR" sz="2000" baseline="30000" dirty="0" smtClean="0">
                <a:latin typeface="Arial" pitchFamily="34" charset="0"/>
                <a:cs typeface="Arial" pitchFamily="34" charset="0"/>
              </a:rPr>
              <a:t> 19 </a:t>
            </a:r>
            <a:r>
              <a:rPr lang="pt-BR" sz="2000" dirty="0" smtClean="0">
                <a:latin typeface="Arial" pitchFamily="34" charset="0"/>
                <a:cs typeface="Arial" pitchFamily="34" charset="0"/>
              </a:rPr>
              <a:t> c.</a:t>
            </a:r>
            <a:br>
              <a:rPr lang="pt-BR" sz="2000" dirty="0" smtClean="0">
                <a:latin typeface="Arial" pitchFamily="34" charset="0"/>
                <a:cs typeface="Arial" pitchFamily="34" charset="0"/>
              </a:rPr>
            </a:br>
            <a:r>
              <a:rPr lang="pt-BR" sz="2000" dirty="0" smtClean="0">
                <a:latin typeface="Arial" pitchFamily="34" charset="0"/>
                <a:cs typeface="Arial" pitchFamily="34" charset="0"/>
              </a:rPr>
              <a:t>c) 1,92.10 </a:t>
            </a:r>
            <a:r>
              <a:rPr lang="pt-BR" sz="2000" baseline="30000" dirty="0" smtClean="0">
                <a:latin typeface="Arial" pitchFamily="34" charset="0"/>
                <a:cs typeface="Arial" pitchFamily="34" charset="0"/>
              </a:rPr>
              <a:t>– 18 </a:t>
            </a:r>
            <a:r>
              <a:rPr lang="pt-BR" sz="2000" dirty="0" smtClean="0">
                <a:latin typeface="Arial" pitchFamily="34" charset="0"/>
                <a:cs typeface="Arial" pitchFamily="34" charset="0"/>
              </a:rPr>
              <a:t> c.</a:t>
            </a:r>
            <a:br>
              <a:rPr lang="pt-BR" sz="2000" dirty="0" smtClean="0">
                <a:latin typeface="Arial" pitchFamily="34" charset="0"/>
                <a:cs typeface="Arial" pitchFamily="34" charset="0"/>
              </a:rPr>
            </a:br>
            <a:r>
              <a:rPr lang="pt-BR" sz="2000" dirty="0" smtClean="0">
                <a:latin typeface="Arial" pitchFamily="34" charset="0"/>
                <a:cs typeface="Arial" pitchFamily="34" charset="0"/>
              </a:rPr>
              <a:t>d) 12.10 </a:t>
            </a:r>
            <a:r>
              <a:rPr lang="pt-BR" sz="2000" baseline="30000" dirty="0" smtClean="0">
                <a:latin typeface="Arial" pitchFamily="34" charset="0"/>
                <a:cs typeface="Arial" pitchFamily="34" charset="0"/>
              </a:rPr>
              <a:t>– 19 </a:t>
            </a:r>
            <a:r>
              <a:rPr lang="pt-BR" sz="2000" dirty="0" smtClean="0">
                <a:latin typeface="Arial" pitchFamily="34" charset="0"/>
                <a:cs typeface="Arial" pitchFamily="34" charset="0"/>
              </a:rPr>
              <a:t> c.</a:t>
            </a:r>
            <a:br>
              <a:rPr lang="pt-BR" sz="2000" dirty="0" smtClean="0">
                <a:latin typeface="Arial" pitchFamily="34" charset="0"/>
                <a:cs typeface="Arial" pitchFamily="34" charset="0"/>
              </a:rPr>
            </a:br>
            <a:r>
              <a:rPr lang="pt-BR" sz="2000" dirty="0" smtClean="0">
                <a:latin typeface="Arial" pitchFamily="34" charset="0"/>
                <a:cs typeface="Arial" pitchFamily="34" charset="0"/>
              </a:rPr>
              <a:t>e) 1, 6.10 </a:t>
            </a:r>
            <a:r>
              <a:rPr lang="pt-BR" sz="2000" baseline="30000" dirty="0" smtClean="0">
                <a:latin typeface="Arial" pitchFamily="34" charset="0"/>
                <a:cs typeface="Arial" pitchFamily="34" charset="0"/>
              </a:rPr>
              <a:t>– 19 </a:t>
            </a:r>
            <a:r>
              <a:rPr lang="pt-BR" sz="2000" dirty="0" smtClean="0">
                <a:latin typeface="Arial" pitchFamily="34" charset="0"/>
                <a:cs typeface="Arial" pitchFamily="34" charset="0"/>
              </a:rPr>
              <a:t> c.</a:t>
            </a:r>
            <a:endParaRPr lang="pt-B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878</TotalTime>
  <Words>2378</Words>
  <Application>Microsoft Office PowerPoint</Application>
  <PresentationFormat>Apresentação na tela (4:3)</PresentationFormat>
  <Paragraphs>243</Paragraphs>
  <Slides>56</Slides>
  <Notes>0</Notes>
  <HiddenSlides>0</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56</vt:i4>
      </vt:variant>
    </vt:vector>
  </HeadingPairs>
  <TitlesOfParts>
    <vt:vector size="60" baseType="lpstr">
      <vt:lpstr>Balcão Envidraçado</vt:lpstr>
      <vt:lpstr>Equation</vt:lpstr>
      <vt:lpstr>Equação</vt:lpstr>
      <vt:lpstr>Imagem de bitmap</vt:lpstr>
      <vt:lpstr>Apresentação do PowerPoint</vt:lpstr>
      <vt:lpstr>Apresentação do PowerPoint</vt:lpstr>
      <vt:lpstr>ATRITO</vt:lpstr>
      <vt:lpstr>CONTATO</vt:lpstr>
      <vt:lpstr>Apresentação do PowerPoint</vt:lpstr>
      <vt:lpstr>INDUÇÃO</vt:lpstr>
      <vt:lpstr>ELETROSCÓPIOS</vt:lpstr>
      <vt:lpstr>ATIVIDADE</vt:lpstr>
      <vt:lpstr>4 - uma esfera de isopor é atraída por um canudinho plástico carregado eletricamente. a partir daí, afirma-se, então, que: i – o canudinho está carregado necessariamente com cargas positivas. ii – a esfera pode estar neutra. iii – a esfera está carregada necessariamente com cargas negativas. está(ão) correta(s): a) apenas i  b) apenas ii  c) apenas iii  d) apenas i e ii       e) apenas i e iii  5  - na eletrosfera de um átomo de magnésio temos 12 elétrons.  qual a carga elétrica de sua eletrosfera?  a) 192.10 – 19  c. b) 19,2.10  19  c. c) 1,92.10 – 18  c. d) 12.10 – 19  c. e) 1, 6.10 – 19  c.</vt:lpstr>
      <vt:lpstr>6 - Um canudinho de plástico, ao ser atritado com cabelo seco, adquire uma carga igual a – 32 C. Afirma-se:  I – Ele tem 200 000 000 000 000 elétrons em excesso;  II – O cabelo ficou eletrizado com carga contrária;  III – O canudinho pode atrair uma esfera de isopor neutra;  IV – O canudinho “cola” na parede devido à atração entre um corpo neutro e outro carregado, até se descarregar e cair.  Está(ão) correta(s): a) apenas I, III e IV b) apenas I   c) apenas III e IV  d) I, II, III e IV  e) II, III e IV  </vt:lpstr>
      <vt:lpstr>7 – Considere duas esferas metálicas idênticas A e B. Inicialmente a esfera A tem carga igual a 4 C e a esfera B, carga – 6 C. Assinale a opção que descreve corretamente a carga final de cada uma após o contato: </vt:lpstr>
      <vt:lpstr>8 – Um corpo está eletrizado com uma carga elétrica de – 10 C. Nessas condições, podemos afirmar que:   I – ele possui somente cargas negativas.  II – ele possui, aproximadamente, 6.10 13 elétrons em excesso.  III – esse corpo certamente cedeu prótons (carga positiva). A)  Somente a afirmativa I é correta. B)  Somente a afirmativa II é correta. C)  Somente a afirmativa III é correta. D)  As afirmativas I e II são corretas. E)  As afirmativas II e III são corretas. </vt:lpstr>
      <vt:lpstr>                9 – Uma partícula está eletrizada positivamente com uma carga elétrica de 4,0.10 – 15 C. Como o módulo da carga do elétron está na questão 1, esta partícula:   a) ganhou 2,5.10 4 elétrons. b) perdeu 2,5.10 4 elétrons. c) ganhou 4,0.10 4 elétrons. d) perdeu 6,4.10 4 elétrons. e) ganhou 6,4.10 4 elétrons. </vt:lpstr>
      <vt:lpstr>Apresentação do PowerPoint</vt:lpstr>
      <vt:lpstr>Apresentação do PowerPoint</vt:lpstr>
      <vt:lpstr>ATIVIDADE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PROPRIEDADES DO CONDUTOR ISOLADO E EM EQUILÍBRIO ELETROSTÁTICO</vt:lpstr>
      <vt:lpstr>PROPRIEDADES DO CONDUTOR ISOLADO E EM EQUILÍBRIO ELETROSTÁTICO</vt:lpstr>
      <vt:lpstr>Apresentação do PowerPoint</vt:lpstr>
      <vt:lpstr>CONDUTOR ESFÉRICO</vt:lpstr>
      <vt:lpstr>Apresentação do PowerPoint</vt:lpstr>
      <vt:lpstr>Blindagem Eletrostática</vt:lpstr>
      <vt:lpstr>O Poder das Pontas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Professor</cp:lastModifiedBy>
  <cp:revision>94</cp:revision>
  <dcterms:created xsi:type="dcterms:W3CDTF">2004-10-13T14:54:15Z</dcterms:created>
  <dcterms:modified xsi:type="dcterms:W3CDTF">2012-03-09T18:43:19Z</dcterms:modified>
</cp:coreProperties>
</file>